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4052" r:id="rId1"/>
  </p:sldMasterIdLst>
  <p:notesMasterIdLst>
    <p:notesMasterId r:id="rId18"/>
  </p:notesMasterIdLst>
  <p:handoutMasterIdLst>
    <p:handoutMasterId r:id="rId19"/>
  </p:handoutMasterIdLst>
  <p:sldIdLst>
    <p:sldId id="261" r:id="rId2"/>
    <p:sldId id="280" r:id="rId3"/>
    <p:sldId id="257" r:id="rId4"/>
    <p:sldId id="265" r:id="rId5"/>
    <p:sldId id="263" r:id="rId6"/>
    <p:sldId id="268" r:id="rId7"/>
    <p:sldId id="271" r:id="rId8"/>
    <p:sldId id="264" r:id="rId9"/>
    <p:sldId id="273" r:id="rId10"/>
    <p:sldId id="274" r:id="rId11"/>
    <p:sldId id="276" r:id="rId12"/>
    <p:sldId id="277" r:id="rId13"/>
    <p:sldId id="278" r:id="rId14"/>
    <p:sldId id="279" r:id="rId15"/>
    <p:sldId id="282" r:id="rId16"/>
    <p:sldId id="283" r:id="rId17"/>
  </p:sldIdLst>
  <p:sldSz cx="9144000" cy="5143500" type="screen16x9"/>
  <p:notesSz cx="6858000" cy="9144000"/>
  <p:defaultTextStyle>
    <a:defPPr>
      <a:defRPr lang="en-US"/>
    </a:defPPr>
    <a:lvl1pPr algn="l" rtl="0" fontAlgn="base">
      <a:spcBef>
        <a:spcPct val="0"/>
      </a:spcBef>
      <a:spcAft>
        <a:spcPct val="0"/>
      </a:spcAft>
      <a:defRPr sz="2400" kern="1200">
        <a:solidFill>
          <a:schemeClr val="tx1"/>
        </a:solidFill>
        <a:latin typeface="Arial" charset="0"/>
        <a:ea typeface="ＭＳ Ｐゴシック"/>
        <a:cs typeface="ＭＳ Ｐゴシック"/>
      </a:defRPr>
    </a:lvl1pPr>
    <a:lvl2pPr marL="457200" algn="l" rtl="0" fontAlgn="base">
      <a:spcBef>
        <a:spcPct val="0"/>
      </a:spcBef>
      <a:spcAft>
        <a:spcPct val="0"/>
      </a:spcAft>
      <a:defRPr sz="2400" kern="1200">
        <a:solidFill>
          <a:schemeClr val="tx1"/>
        </a:solidFill>
        <a:latin typeface="Arial" charset="0"/>
        <a:ea typeface="ＭＳ Ｐゴシック"/>
        <a:cs typeface="ＭＳ Ｐゴシック"/>
      </a:defRPr>
    </a:lvl2pPr>
    <a:lvl3pPr marL="914400" algn="l" rtl="0" fontAlgn="base">
      <a:spcBef>
        <a:spcPct val="0"/>
      </a:spcBef>
      <a:spcAft>
        <a:spcPct val="0"/>
      </a:spcAft>
      <a:defRPr sz="2400" kern="1200">
        <a:solidFill>
          <a:schemeClr val="tx1"/>
        </a:solidFill>
        <a:latin typeface="Arial" charset="0"/>
        <a:ea typeface="ＭＳ Ｐゴシック"/>
        <a:cs typeface="ＭＳ Ｐゴシック"/>
      </a:defRPr>
    </a:lvl3pPr>
    <a:lvl4pPr marL="1371600" algn="l" rtl="0" fontAlgn="base">
      <a:spcBef>
        <a:spcPct val="0"/>
      </a:spcBef>
      <a:spcAft>
        <a:spcPct val="0"/>
      </a:spcAft>
      <a:defRPr sz="2400" kern="1200">
        <a:solidFill>
          <a:schemeClr val="tx1"/>
        </a:solidFill>
        <a:latin typeface="Arial" charset="0"/>
        <a:ea typeface="ＭＳ Ｐゴシック"/>
        <a:cs typeface="ＭＳ Ｐゴシック"/>
      </a:defRPr>
    </a:lvl4pPr>
    <a:lvl5pPr marL="1828800" algn="l" rtl="0" fontAlgn="base">
      <a:spcBef>
        <a:spcPct val="0"/>
      </a:spcBef>
      <a:spcAft>
        <a:spcPct val="0"/>
      </a:spcAft>
      <a:defRPr sz="2400" kern="1200">
        <a:solidFill>
          <a:schemeClr val="tx1"/>
        </a:solidFill>
        <a:latin typeface="Arial" charset="0"/>
        <a:ea typeface="ＭＳ Ｐゴシック"/>
        <a:cs typeface="ＭＳ Ｐゴシック"/>
      </a:defRPr>
    </a:lvl5pPr>
    <a:lvl6pPr marL="2286000" algn="l" defTabSz="914400" rtl="0" eaLnBrk="1" latinLnBrk="0" hangingPunct="1">
      <a:defRPr sz="2400" kern="1200">
        <a:solidFill>
          <a:schemeClr val="tx1"/>
        </a:solidFill>
        <a:latin typeface="Arial" charset="0"/>
        <a:ea typeface="ＭＳ Ｐゴシック"/>
        <a:cs typeface="ＭＳ Ｐゴシック"/>
      </a:defRPr>
    </a:lvl6pPr>
    <a:lvl7pPr marL="2743200" algn="l" defTabSz="914400" rtl="0" eaLnBrk="1" latinLnBrk="0" hangingPunct="1">
      <a:defRPr sz="2400" kern="1200">
        <a:solidFill>
          <a:schemeClr val="tx1"/>
        </a:solidFill>
        <a:latin typeface="Arial" charset="0"/>
        <a:ea typeface="ＭＳ Ｐゴシック"/>
        <a:cs typeface="ＭＳ Ｐゴシック"/>
      </a:defRPr>
    </a:lvl7pPr>
    <a:lvl8pPr marL="3200400" algn="l" defTabSz="914400" rtl="0" eaLnBrk="1" latinLnBrk="0" hangingPunct="1">
      <a:defRPr sz="2400" kern="1200">
        <a:solidFill>
          <a:schemeClr val="tx1"/>
        </a:solidFill>
        <a:latin typeface="Arial" charset="0"/>
        <a:ea typeface="ＭＳ Ｐゴシック"/>
        <a:cs typeface="ＭＳ Ｐゴシック"/>
      </a:defRPr>
    </a:lvl8pPr>
    <a:lvl9pPr marL="3657600" algn="l" defTabSz="914400" rtl="0" eaLnBrk="1" latinLnBrk="0" hangingPunct="1">
      <a:defRPr sz="2400" kern="1200">
        <a:solidFill>
          <a:schemeClr val="tx1"/>
        </a:solidFill>
        <a:latin typeface="Arial" charset="0"/>
        <a:ea typeface="ＭＳ Ｐゴシック"/>
        <a:cs typeface="ＭＳ Ｐゴシック"/>
      </a:defRPr>
    </a:lvl9pPr>
  </p:defaultTextStyle>
  <p:extLst>
    <p:ext uri="{521415D9-36F7-43E2-AB2F-B90AF26B5E84}">
      <p14:sectionLst xmlns:p14="http://schemas.microsoft.com/office/powerpoint/2010/main">
        <p14:section name="Default Section" id="{50D6FF2C-75E3-42DA-94E0-6AE745287507}">
          <p14:sldIdLst>
            <p14:sldId id="261"/>
            <p14:sldId id="280"/>
            <p14:sldId id="257"/>
            <p14:sldId id="265"/>
            <p14:sldId id="263"/>
            <p14:sldId id="268"/>
            <p14:sldId id="271"/>
            <p14:sldId id="264"/>
            <p14:sldId id="273"/>
            <p14:sldId id="274"/>
            <p14:sldId id="276"/>
            <p14:sldId id="277"/>
            <p14:sldId id="278"/>
            <p14:sldId id="279"/>
            <p14:sldId id="282"/>
            <p14:sldId id="28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A9724"/>
    <a:srgbClr val="003268"/>
    <a:srgbClr val="D5E9FF"/>
    <a:srgbClr val="D9D9FF"/>
    <a:srgbClr val="E1F0BE"/>
    <a:srgbClr val="7A9723"/>
    <a:srgbClr val="F9FCF2"/>
    <a:srgbClr val="818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65" autoAdjust="0"/>
    <p:restoredTop sz="93833" autoAdjust="0"/>
  </p:normalViewPr>
  <p:slideViewPr>
    <p:cSldViewPr>
      <p:cViewPr varScale="1">
        <p:scale>
          <a:sx n="151" d="100"/>
          <a:sy n="151" d="100"/>
        </p:scale>
        <p:origin x="516" y="132"/>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p:scale>
          <a:sx n="125" d="100"/>
          <a:sy n="125" d="100"/>
        </p:scale>
        <p:origin x="-1572" y="266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0" hangingPunct="0">
              <a:defRPr sz="1200">
                <a:latin typeface="Arial" charset="0"/>
                <a:ea typeface="ＭＳ Ｐゴシック" pitchFamily="1" charset="-128"/>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0" hangingPunct="0">
              <a:defRPr sz="1200">
                <a:latin typeface="Arial" charset="0"/>
                <a:ea typeface="ＭＳ Ｐゴシック" pitchFamily="1" charset="-128"/>
                <a:cs typeface="+mn-cs"/>
              </a:defRPr>
            </a:lvl1pPr>
          </a:lstStyle>
          <a:p>
            <a:pPr>
              <a:defRPr/>
            </a:pPr>
            <a:fld id="{379FD1F0-63F5-41AF-A326-154DD6E3B464}" type="datetimeFigureOut">
              <a:rPr lang="en-US"/>
              <a:pPr>
                <a:defRPr/>
              </a:pPr>
              <a:t>12/24/2017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0" hangingPunct="0">
              <a:defRPr sz="1200">
                <a:latin typeface="Arial" charset="0"/>
                <a:ea typeface="ＭＳ Ｐゴシック" pitchFamily="1" charset="-128"/>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eaLnBrk="0" hangingPunct="0">
              <a:defRPr sz="1200">
                <a:latin typeface="Arial" charset="0"/>
                <a:ea typeface="ＭＳ Ｐゴシック" pitchFamily="1" charset="-128"/>
                <a:cs typeface="+mn-cs"/>
              </a:defRPr>
            </a:lvl1pPr>
          </a:lstStyle>
          <a:p>
            <a:pPr>
              <a:defRPr/>
            </a:pPr>
            <a:fld id="{A9038A76-0916-427E-9EA5-ED21F3071B2B}" type="slidenum">
              <a:rPr lang="en-US"/>
              <a:pPr>
                <a:defRPr/>
              </a:pPr>
              <a:t>‹#›</a:t>
            </a:fld>
            <a:endParaRPr lang="en-US"/>
          </a:p>
        </p:txBody>
      </p:sp>
    </p:spTree>
    <p:extLst>
      <p:ext uri="{BB962C8B-B14F-4D97-AF65-F5344CB8AC3E}">
        <p14:creationId xmlns:p14="http://schemas.microsoft.com/office/powerpoint/2010/main" val="391594938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a:latin typeface="Arial" charset="0"/>
                <a:ea typeface="ＭＳ Ｐゴシック" pitchFamily="1" charset="-128"/>
                <a:cs typeface="+mn-cs"/>
              </a:defRPr>
            </a:lvl1pPr>
          </a:lstStyle>
          <a:p>
            <a:pPr>
              <a:defRPr/>
            </a:pPr>
            <a:endParaRPr lang="en-US"/>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a:latin typeface="Arial" charset="0"/>
                <a:ea typeface="ＭＳ Ｐゴシック" pitchFamily="1" charset="-128"/>
                <a:cs typeface="+mn-cs"/>
              </a:defRPr>
            </a:lvl1pPr>
          </a:lstStyle>
          <a:p>
            <a:pPr>
              <a:defRPr/>
            </a:pPr>
            <a:endParaRPr lang="en-US"/>
          </a:p>
        </p:txBody>
      </p:sp>
      <p:sp>
        <p:nvSpPr>
          <p:cNvPr id="13316"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Klik om de tekststijl van het model te bewerken</a:t>
            </a:r>
          </a:p>
          <a:p>
            <a:pPr lvl="1"/>
            <a:r>
              <a:rPr lang="en-US" noProof="0"/>
              <a:t>Tweede niveau</a:t>
            </a:r>
          </a:p>
          <a:p>
            <a:pPr lvl="2"/>
            <a:r>
              <a:rPr lang="en-US" noProof="0"/>
              <a:t>Derde niveau</a:t>
            </a:r>
          </a:p>
          <a:p>
            <a:pPr lvl="3"/>
            <a:r>
              <a:rPr lang="en-US" noProof="0"/>
              <a:t>Vierde niveau</a:t>
            </a:r>
          </a:p>
          <a:p>
            <a:pPr lvl="4"/>
            <a:r>
              <a:rPr lang="en-US" noProof="0"/>
              <a:t>Vijfde niveau</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a:latin typeface="Arial" charset="0"/>
                <a:ea typeface="ＭＳ Ｐゴシック" pitchFamily="1" charset="-128"/>
                <a:cs typeface="+mn-cs"/>
              </a:defRPr>
            </a:lvl1pPr>
          </a:lstStyle>
          <a:p>
            <a:pPr>
              <a:defRPr/>
            </a:pPr>
            <a:endParaRPr lang="en-US"/>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a:latin typeface="Arial" charset="0"/>
                <a:ea typeface="ＭＳ Ｐゴシック" pitchFamily="1" charset="-128"/>
                <a:cs typeface="+mn-cs"/>
              </a:defRPr>
            </a:lvl1pPr>
          </a:lstStyle>
          <a:p>
            <a:pPr>
              <a:defRPr/>
            </a:pPr>
            <a:fld id="{9D1077B0-0CEE-4DE7-973B-4621A582E040}" type="slidenum">
              <a:rPr lang="en-US"/>
              <a:pPr>
                <a:defRPr/>
              </a:pPr>
              <a:t>‹#›</a:t>
            </a:fld>
            <a:endParaRPr lang="en-US"/>
          </a:p>
        </p:txBody>
      </p:sp>
    </p:spTree>
    <p:extLst>
      <p:ext uri="{BB962C8B-B14F-4D97-AF65-F5344CB8AC3E}">
        <p14:creationId xmlns:p14="http://schemas.microsoft.com/office/powerpoint/2010/main" val="26582817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a:defRPr>
    </a:lvl1pPr>
    <a:lvl2pPr marL="457200"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a:defRPr>
    </a:lvl2pPr>
    <a:lvl3pPr marL="914400"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a:defRPr>
    </a:lvl3pPr>
    <a:lvl4pPr marL="1371600"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a:defRPr>
    </a:lvl4pPr>
    <a:lvl5pPr marL="1828800"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1</a:t>
            </a:fld>
            <a:endParaRPr lang="en-US"/>
          </a:p>
        </p:txBody>
      </p:sp>
    </p:spTree>
    <p:extLst>
      <p:ext uri="{BB962C8B-B14F-4D97-AF65-F5344CB8AC3E}">
        <p14:creationId xmlns:p14="http://schemas.microsoft.com/office/powerpoint/2010/main" val="1042685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ＭＳ Ｐゴシック" pitchFamily="1" charset="-128"/>
                <a:cs typeface="ＭＳ Ｐゴシック"/>
              </a:rPr>
              <a:t>“There is a need for a medium to large scale glacier dynamics model that can be integrated in distributed hydrological model that is (</a:t>
            </a:r>
            <a:r>
              <a:rPr lang="en-US" sz="1200" kern="1200" dirty="0" err="1">
                <a:solidFill>
                  <a:schemeClr val="tx1"/>
                </a:solidFill>
                <a:effectLst/>
                <a:latin typeface="Arial" charset="0"/>
                <a:ea typeface="ＭＳ Ｐゴシック" pitchFamily="1" charset="-128"/>
                <a:cs typeface="ＭＳ Ｐゴシック"/>
              </a:rPr>
              <a:t>i</a:t>
            </a:r>
            <a:r>
              <a:rPr lang="en-US" sz="1200" kern="1200" dirty="0">
                <a:solidFill>
                  <a:schemeClr val="tx1"/>
                </a:solidFill>
                <a:effectLst/>
                <a:latin typeface="Arial" charset="0"/>
                <a:ea typeface="ＭＳ Ｐゴシック" pitchFamily="1" charset="-128"/>
                <a:cs typeface="ＭＳ Ｐゴシック"/>
              </a:rPr>
              <a:t>) scale independent, (ii) incorporates mass transport from the accumulation to the ablation zone (iii) can account for the effects of climate changes on glacier retreat, (iv) can be applied in data scarce areas”</a:t>
            </a:r>
            <a:endParaRPr lang="nl-NL" sz="1200" kern="1200" dirty="0">
              <a:solidFill>
                <a:schemeClr val="tx1"/>
              </a:solidFill>
              <a:effectLst/>
              <a:latin typeface="Arial" charset="0"/>
              <a:ea typeface="ＭＳ Ｐゴシック" pitchFamily="1" charset="-128"/>
              <a:cs typeface="ＭＳ Ｐゴシック"/>
            </a:endParaRPr>
          </a:p>
          <a:p>
            <a:endParaRPr lang="nl-NL" dirty="0"/>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2</a:t>
            </a:fld>
            <a:endParaRPr lang="en-US"/>
          </a:p>
        </p:txBody>
      </p:sp>
    </p:spTree>
    <p:extLst>
      <p:ext uri="{BB962C8B-B14F-4D97-AF65-F5344CB8AC3E}">
        <p14:creationId xmlns:p14="http://schemas.microsoft.com/office/powerpoint/2010/main" val="1617604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3</a:t>
            </a:fld>
            <a:endParaRPr lang="en-US"/>
          </a:p>
        </p:txBody>
      </p:sp>
    </p:spTree>
    <p:extLst>
      <p:ext uri="{BB962C8B-B14F-4D97-AF65-F5344CB8AC3E}">
        <p14:creationId xmlns:p14="http://schemas.microsoft.com/office/powerpoint/2010/main" val="3817065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4</a:t>
            </a:fld>
            <a:endParaRPr lang="en-US"/>
          </a:p>
        </p:txBody>
      </p:sp>
    </p:spTree>
    <p:extLst>
      <p:ext uri="{BB962C8B-B14F-4D97-AF65-F5344CB8AC3E}">
        <p14:creationId xmlns:p14="http://schemas.microsoft.com/office/powerpoint/2010/main" val="30789346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5</a:t>
            </a:fld>
            <a:endParaRPr lang="en-US"/>
          </a:p>
        </p:txBody>
      </p:sp>
    </p:spTree>
    <p:extLst>
      <p:ext uri="{BB962C8B-B14F-4D97-AF65-F5344CB8AC3E}">
        <p14:creationId xmlns:p14="http://schemas.microsoft.com/office/powerpoint/2010/main" val="9839147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6</a:t>
            </a:fld>
            <a:endParaRPr lang="en-US"/>
          </a:p>
        </p:txBody>
      </p:sp>
    </p:spTree>
    <p:extLst>
      <p:ext uri="{BB962C8B-B14F-4D97-AF65-F5344CB8AC3E}">
        <p14:creationId xmlns:p14="http://schemas.microsoft.com/office/powerpoint/2010/main" val="2695883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pPr>
              <a:defRPr/>
            </a:pPr>
            <a:fld id="{9D1077B0-0CEE-4DE7-973B-4621A582E040}" type="slidenum">
              <a:rPr lang="en-US" smtClean="0"/>
              <a:pPr>
                <a:defRPr/>
              </a:pPr>
              <a:t>7</a:t>
            </a:fld>
            <a:endParaRPr lang="en-US"/>
          </a:p>
        </p:txBody>
      </p:sp>
    </p:spTree>
    <p:extLst>
      <p:ext uri="{BB962C8B-B14F-4D97-AF65-F5344CB8AC3E}">
        <p14:creationId xmlns:p14="http://schemas.microsoft.com/office/powerpoint/2010/main" val="28584350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516216" y="4371950"/>
            <a:ext cx="2304256" cy="577677"/>
          </a:xfrm>
          <a:prstGeom prst="rect">
            <a:avLst/>
          </a:prstGeom>
        </p:spPr>
      </p:pic>
      <p:sp>
        <p:nvSpPr>
          <p:cNvPr id="13" name="Text Placeholder 12"/>
          <p:cNvSpPr>
            <a:spLocks noGrp="1"/>
          </p:cNvSpPr>
          <p:nvPr>
            <p:ph type="body" sz="quarter" idx="12" hasCustomPrompt="1"/>
          </p:nvPr>
        </p:nvSpPr>
        <p:spPr>
          <a:xfrm>
            <a:off x="396000" y="4201200"/>
            <a:ext cx="3384376" cy="266700"/>
          </a:xfrm>
          <a:prstGeom prst="rect">
            <a:avLst/>
          </a:prstGeom>
        </p:spPr>
        <p:txBody>
          <a:bodyPr/>
          <a:lstStyle>
            <a:lvl1pPr marL="0" indent="0">
              <a:buNone/>
              <a:defRPr sz="1500" b="1" i="1">
                <a:solidFill>
                  <a:srgbClr val="003268"/>
                </a:solidFill>
              </a:defRPr>
            </a:lvl1pPr>
          </a:lstStyle>
          <a:p>
            <a:pPr lvl="0"/>
            <a:r>
              <a:rPr lang="en-US" dirty="0"/>
              <a:t>Name</a:t>
            </a:r>
            <a:endParaRPr lang="nl-NL" dirty="0"/>
          </a:p>
        </p:txBody>
      </p:sp>
      <p:sp>
        <p:nvSpPr>
          <p:cNvPr id="14" name="Text Placeholder 12"/>
          <p:cNvSpPr>
            <a:spLocks noGrp="1"/>
          </p:cNvSpPr>
          <p:nvPr>
            <p:ph type="body" sz="quarter" idx="13" hasCustomPrompt="1"/>
          </p:nvPr>
        </p:nvSpPr>
        <p:spPr>
          <a:xfrm>
            <a:off x="396000" y="4464000"/>
            <a:ext cx="3384376" cy="288032"/>
          </a:xfrm>
          <a:prstGeom prst="rect">
            <a:avLst/>
          </a:prstGeom>
        </p:spPr>
        <p:txBody>
          <a:bodyPr/>
          <a:lstStyle>
            <a:lvl1pPr marL="0" indent="0">
              <a:buNone/>
              <a:defRPr sz="1300" b="0" i="1">
                <a:solidFill>
                  <a:srgbClr val="003268"/>
                </a:solidFill>
              </a:defRPr>
            </a:lvl1pPr>
          </a:lstStyle>
          <a:p>
            <a:pPr lvl="0"/>
            <a:r>
              <a:rPr lang="en-US" dirty="0"/>
              <a:t>Date</a:t>
            </a:r>
            <a:endParaRPr lang="nl-NL" dirty="0"/>
          </a:p>
        </p:txBody>
      </p:sp>
      <p:sp>
        <p:nvSpPr>
          <p:cNvPr id="16" name="Text Placeholder 15"/>
          <p:cNvSpPr>
            <a:spLocks noGrp="1"/>
          </p:cNvSpPr>
          <p:nvPr>
            <p:ph type="body" sz="quarter" idx="14" hasCustomPrompt="1"/>
          </p:nvPr>
        </p:nvSpPr>
        <p:spPr>
          <a:xfrm>
            <a:off x="395536" y="108000"/>
            <a:ext cx="8280152" cy="627063"/>
          </a:xfrm>
          <a:prstGeom prst="rect">
            <a:avLst/>
          </a:prstGeom>
        </p:spPr>
        <p:txBody>
          <a:bodyPr/>
          <a:lstStyle>
            <a:lvl1pPr marL="0" indent="0">
              <a:buNone/>
              <a:defRPr sz="3400" b="1" baseline="0">
                <a:solidFill>
                  <a:srgbClr val="7A9724"/>
                </a:solidFill>
              </a:defRPr>
            </a:lvl1pPr>
            <a:lvl2pPr>
              <a:defRPr sz="3400" b="1"/>
            </a:lvl2pPr>
            <a:lvl3pPr>
              <a:defRPr sz="3400" b="1"/>
            </a:lvl3pPr>
            <a:lvl4pPr>
              <a:defRPr sz="3400" b="1"/>
            </a:lvl4pPr>
            <a:lvl5pPr>
              <a:defRPr sz="3400" b="1"/>
            </a:lvl5pPr>
          </a:lstStyle>
          <a:p>
            <a:pPr lvl="0"/>
            <a:r>
              <a:rPr lang="en-US" dirty="0"/>
              <a:t>Click to edit title</a:t>
            </a:r>
            <a:endParaRPr lang="nl-NL" dirty="0"/>
          </a:p>
        </p:txBody>
      </p:sp>
      <p:sp>
        <p:nvSpPr>
          <p:cNvPr id="18" name="Picture Placeholder 17"/>
          <p:cNvSpPr>
            <a:spLocks noGrp="1"/>
          </p:cNvSpPr>
          <p:nvPr>
            <p:ph type="pic" sz="quarter" idx="15" hasCustomPrompt="1"/>
          </p:nvPr>
        </p:nvSpPr>
        <p:spPr>
          <a:xfrm>
            <a:off x="0" y="1224000"/>
            <a:ext cx="9144000" cy="2880000"/>
          </a:xfrm>
          <a:prstGeom prst="rect">
            <a:avLst/>
          </a:prstGeom>
        </p:spPr>
        <p:txBody>
          <a:bodyPr/>
          <a:lstStyle>
            <a:lvl1pPr marL="0" indent="0">
              <a:buNone/>
              <a:defRPr sz="1600"/>
            </a:lvl1pPr>
          </a:lstStyle>
          <a:p>
            <a:r>
              <a:rPr lang="nl-NL" dirty="0"/>
              <a:t>Picture (1900 x 600 px)</a:t>
            </a:r>
          </a:p>
        </p:txBody>
      </p:sp>
      <p:sp>
        <p:nvSpPr>
          <p:cNvPr id="19" name="Text Placeholder 12"/>
          <p:cNvSpPr>
            <a:spLocks noGrp="1"/>
          </p:cNvSpPr>
          <p:nvPr>
            <p:ph type="body" sz="quarter" idx="16" hasCustomPrompt="1"/>
          </p:nvPr>
        </p:nvSpPr>
        <p:spPr>
          <a:xfrm>
            <a:off x="395536" y="4680000"/>
            <a:ext cx="3384376" cy="289645"/>
          </a:xfrm>
          <a:prstGeom prst="rect">
            <a:avLst/>
          </a:prstGeom>
        </p:spPr>
        <p:txBody>
          <a:bodyPr/>
          <a:lstStyle>
            <a:lvl1pPr marL="0" indent="0">
              <a:buNone/>
              <a:defRPr sz="1300" b="0" i="1">
                <a:solidFill>
                  <a:srgbClr val="003268"/>
                </a:solidFill>
              </a:defRPr>
            </a:lvl1pPr>
          </a:lstStyle>
          <a:p>
            <a:pPr lvl="0"/>
            <a:r>
              <a:rPr lang="en-US" dirty="0"/>
              <a:t>Location</a:t>
            </a:r>
            <a:endParaRPr lang="nl-NL" dirty="0"/>
          </a:p>
        </p:txBody>
      </p:sp>
      <p:sp>
        <p:nvSpPr>
          <p:cNvPr id="21" name="Text Placeholder 15"/>
          <p:cNvSpPr>
            <a:spLocks noGrp="1"/>
          </p:cNvSpPr>
          <p:nvPr>
            <p:ph type="body" sz="quarter" idx="17" hasCustomPrompt="1"/>
          </p:nvPr>
        </p:nvSpPr>
        <p:spPr>
          <a:xfrm>
            <a:off x="395536" y="612000"/>
            <a:ext cx="8280152" cy="483047"/>
          </a:xfrm>
          <a:prstGeom prst="rect">
            <a:avLst/>
          </a:prstGeom>
        </p:spPr>
        <p:txBody>
          <a:bodyPr/>
          <a:lstStyle>
            <a:lvl1pPr marL="0" indent="0">
              <a:buNone/>
              <a:defRPr sz="2400" b="0" baseline="0">
                <a:solidFill>
                  <a:srgbClr val="7A9724"/>
                </a:solidFill>
              </a:defRPr>
            </a:lvl1pPr>
            <a:lvl2pPr>
              <a:defRPr sz="3400" b="1"/>
            </a:lvl2pPr>
            <a:lvl3pPr>
              <a:defRPr sz="3400" b="1"/>
            </a:lvl3pPr>
            <a:lvl4pPr>
              <a:defRPr sz="3400" b="1"/>
            </a:lvl4pPr>
            <a:lvl5pPr>
              <a:defRPr sz="3400" b="1"/>
            </a:lvl5pPr>
          </a:lstStyle>
          <a:p>
            <a:pPr lvl="0"/>
            <a:r>
              <a:rPr lang="en-US" dirty="0"/>
              <a:t>Click to add subtitle</a:t>
            </a:r>
            <a:endParaRPr lang="nl-NL" dirty="0"/>
          </a:p>
        </p:txBody>
      </p:sp>
    </p:spTree>
    <p:extLst>
      <p:ext uri="{BB962C8B-B14F-4D97-AF65-F5344CB8AC3E}">
        <p14:creationId xmlns:p14="http://schemas.microsoft.com/office/powerpoint/2010/main" val="3030306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Alternativ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68000" y="468001"/>
            <a:ext cx="6912312" cy="663590"/>
          </a:xfrm>
          <a:prstGeom prst="rect">
            <a:avLst/>
          </a:prstGeom>
        </p:spPr>
        <p:txBody>
          <a:bodyPr anchor="t"/>
          <a:lstStyle>
            <a:lvl1pPr algn="l">
              <a:defRPr sz="3400" b="1">
                <a:solidFill>
                  <a:schemeClr val="bg1"/>
                </a:solidFill>
              </a:defRPr>
            </a:lvl1pPr>
          </a:lstStyle>
          <a:p>
            <a:r>
              <a:rPr lang="en-US" dirty="0"/>
              <a:t>Click to edit title</a:t>
            </a:r>
          </a:p>
        </p:txBody>
      </p:sp>
      <p:sp>
        <p:nvSpPr>
          <p:cNvPr id="3" name="Subtitle 2"/>
          <p:cNvSpPr>
            <a:spLocks noGrp="1"/>
          </p:cNvSpPr>
          <p:nvPr>
            <p:ph type="subTitle" idx="1" hasCustomPrompt="1"/>
          </p:nvPr>
        </p:nvSpPr>
        <p:spPr>
          <a:xfrm>
            <a:off x="468000" y="3507854"/>
            <a:ext cx="5328136" cy="1296144"/>
          </a:xfrm>
          <a:prstGeom prst="rect">
            <a:avLst/>
          </a:prstGeom>
        </p:spPr>
        <p:txBody>
          <a:bodyPr anchor="b"/>
          <a:lstStyle>
            <a:lvl1pPr marL="0" indent="0" algn="l">
              <a:buNone/>
              <a:defRPr sz="1600" i="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Name, Date, Location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615786" y="4279016"/>
            <a:ext cx="2376264" cy="596991"/>
          </a:xfrm>
          <a:prstGeom prst="rect">
            <a:avLst/>
          </a:prstGeom>
        </p:spPr>
      </p:pic>
      <p:sp>
        <p:nvSpPr>
          <p:cNvPr id="13" name="Text Placeholder 12"/>
          <p:cNvSpPr>
            <a:spLocks noGrp="1"/>
          </p:cNvSpPr>
          <p:nvPr>
            <p:ph type="body" sz="quarter" idx="10" hasCustomPrompt="1"/>
          </p:nvPr>
        </p:nvSpPr>
        <p:spPr>
          <a:xfrm>
            <a:off x="464574" y="1131590"/>
            <a:ext cx="5039915" cy="863600"/>
          </a:xfrm>
          <a:prstGeom prst="rect">
            <a:avLst/>
          </a:prstGeom>
        </p:spPr>
        <p:txBody>
          <a:bodyPr/>
          <a:lstStyle>
            <a:lvl1pPr marL="0" indent="0">
              <a:buNone/>
              <a:defRPr sz="2800">
                <a:solidFill>
                  <a:schemeClr val="bg1"/>
                </a:solidFill>
              </a:defRPr>
            </a:lvl1pPr>
          </a:lstStyle>
          <a:p>
            <a:pPr lvl="0"/>
            <a:r>
              <a:rPr lang="nl-NL" dirty="0"/>
              <a:t>Click to add subtitle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99592" y="915566"/>
            <a:ext cx="7632848" cy="4104456"/>
          </a:xfrm>
          <a:prstGeom prst="rect">
            <a:avLst/>
          </a:prstGeom>
        </p:spPr>
        <p:txBody>
          <a:bodyPr/>
          <a:lstStyle>
            <a:lvl1pPr marL="0" indent="0">
              <a:spcBef>
                <a:spcPts val="400"/>
              </a:spcBef>
              <a:buClr>
                <a:srgbClr val="7A9724"/>
              </a:buClr>
              <a:buSzPct val="110000"/>
              <a:buFont typeface="Arial" panose="020B0604020202020204" pitchFamily="34" charset="0"/>
              <a:buNone/>
              <a:defRPr sz="1800" b="0">
                <a:solidFill>
                  <a:schemeClr val="tx1">
                    <a:lumMod val="75000"/>
                    <a:lumOff val="25000"/>
                  </a:schemeClr>
                </a:solidFill>
              </a:defRPr>
            </a:lvl1pPr>
            <a:lvl2pPr marL="742950" indent="-28575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2pPr>
            <a:lvl3pPr marL="1143000" indent="-228600">
              <a:spcBef>
                <a:spcPts val="400"/>
              </a:spcBef>
              <a:buClr>
                <a:srgbClr val="7A9724"/>
              </a:buClr>
              <a:buSzPct val="85000"/>
              <a:buFont typeface="Wingdings" panose="05000000000000000000" pitchFamily="2" charset="2"/>
              <a:buChar char="§"/>
              <a:defRPr sz="1800">
                <a:solidFill>
                  <a:schemeClr val="tx1">
                    <a:lumMod val="75000"/>
                    <a:lumOff val="25000"/>
                  </a:schemeClr>
                </a:solidFill>
              </a:defRPr>
            </a:lvl3pPr>
            <a:lvl4pPr marL="1600200" indent="-22860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4pPr>
            <a:lvl5pPr marL="2057400" indent="-228600">
              <a:spcBef>
                <a:spcPts val="400"/>
              </a:spcBef>
              <a:buClr>
                <a:srgbClr val="7A9724"/>
              </a:buClr>
              <a:buSzPct val="85000"/>
              <a:buFont typeface="Arial" panose="020B0604020202020204" pitchFamily="34" charset="0"/>
              <a:buChar char="•"/>
              <a:defRPr sz="1800">
                <a:solidFill>
                  <a:schemeClr val="tx1">
                    <a:lumMod val="75000"/>
                    <a:lumOff val="25000"/>
                  </a:schemeClr>
                </a:solidFill>
              </a:defRPr>
            </a:lvl5pPr>
            <a:lvl6pPr marL="2286000" indent="0">
              <a:buNone/>
              <a:defRPr/>
            </a:lvl6pPr>
          </a:lstStyle>
          <a:p>
            <a:pPr lvl="0"/>
            <a:r>
              <a:rPr lang="en-US"/>
              <a:t>Click to edit Master text styles</a:t>
            </a:r>
          </a:p>
          <a:p>
            <a:pPr lvl="1"/>
            <a:r>
              <a:rPr lang="en-US"/>
              <a:t>Second level</a:t>
            </a:r>
          </a:p>
          <a:p>
            <a:pPr lvl="2"/>
            <a:r>
              <a:rPr lang="en-US"/>
              <a:t>Third level</a:t>
            </a:r>
          </a:p>
        </p:txBody>
      </p:sp>
      <p:sp>
        <p:nvSpPr>
          <p:cNvPr id="7" name="Rectangle 6"/>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1" name="Title 1"/>
          <p:cNvSpPr>
            <a:spLocks noGrp="1"/>
          </p:cNvSpPr>
          <p:nvPr>
            <p:ph type="ctrTitle" hasCustomPrompt="1"/>
          </p:nvPr>
        </p:nvSpPr>
        <p:spPr>
          <a:xfrm>
            <a:off x="561600" y="248400"/>
            <a:ext cx="7970400" cy="667166"/>
          </a:xfrm>
          <a:prstGeom prst="rect">
            <a:avLst/>
          </a:prstGeom>
        </p:spPr>
        <p:txBody>
          <a:bodyPr anchor="t"/>
          <a:lstStyle>
            <a:lvl1pPr algn="l">
              <a:defRPr sz="3000" b="1">
                <a:solidFill>
                  <a:srgbClr val="003268"/>
                </a:solidFill>
              </a:defRPr>
            </a:lvl1pPr>
          </a:lstStyle>
          <a:p>
            <a:r>
              <a:rPr lang="en-US" dirty="0"/>
              <a:t>Click to edit header</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8464" y="4803998"/>
            <a:ext cx="235986" cy="235986"/>
          </a:xfrm>
          <a:prstGeom prst="rect">
            <a:avLst/>
          </a:prstGeom>
        </p:spPr>
      </p:pic>
    </p:spTree>
    <p:extLst>
      <p:ext uri="{BB962C8B-B14F-4D97-AF65-F5344CB8AC3E}">
        <p14:creationId xmlns:p14="http://schemas.microsoft.com/office/powerpoint/2010/main" val="4263110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Bullet points">
    <p:spTree>
      <p:nvGrpSpPr>
        <p:cNvPr id="1" name=""/>
        <p:cNvGrpSpPr/>
        <p:nvPr/>
      </p:nvGrpSpPr>
      <p:grpSpPr>
        <a:xfrm>
          <a:off x="0" y="0"/>
          <a:ext cx="0" cy="0"/>
          <a:chOff x="0" y="0"/>
          <a:chExt cx="0" cy="0"/>
        </a:xfrm>
      </p:grpSpPr>
      <p:sp>
        <p:nvSpPr>
          <p:cNvPr id="3" name="Content Placeholder 2"/>
          <p:cNvSpPr>
            <a:spLocks noGrp="1"/>
          </p:cNvSpPr>
          <p:nvPr>
            <p:ph idx="1"/>
          </p:nvPr>
        </p:nvSpPr>
        <p:spPr>
          <a:xfrm>
            <a:off x="899592" y="915566"/>
            <a:ext cx="7632848" cy="4104456"/>
          </a:xfrm>
          <a:prstGeom prst="rect">
            <a:avLst/>
          </a:prstGeom>
        </p:spPr>
        <p:txBody>
          <a:bodyPr/>
          <a:lstStyle>
            <a:lvl1pPr marL="342900" indent="-342900">
              <a:spcBef>
                <a:spcPts val="400"/>
              </a:spcBef>
              <a:buClr>
                <a:srgbClr val="7A9724"/>
              </a:buClr>
              <a:buSzPct val="110000"/>
              <a:buFont typeface="Calibri" panose="020F0502020204030204" pitchFamily="34" charset="0"/>
              <a:buChar char="&gt;"/>
              <a:defRPr sz="1800" b="0">
                <a:solidFill>
                  <a:schemeClr val="tx1">
                    <a:lumMod val="75000"/>
                    <a:lumOff val="25000"/>
                  </a:schemeClr>
                </a:solidFill>
              </a:defRPr>
            </a:lvl1pPr>
            <a:lvl2pPr marL="742950" indent="-28575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2pPr>
            <a:lvl3pPr marL="1143000" indent="-228600">
              <a:spcBef>
                <a:spcPts val="400"/>
              </a:spcBef>
              <a:buClr>
                <a:srgbClr val="7A9724"/>
              </a:buClr>
              <a:buSzPct val="85000"/>
              <a:buFont typeface="Wingdings" panose="05000000000000000000" pitchFamily="2" charset="2"/>
              <a:buChar char="§"/>
              <a:defRPr sz="1800">
                <a:solidFill>
                  <a:schemeClr val="tx1">
                    <a:lumMod val="75000"/>
                    <a:lumOff val="25000"/>
                  </a:schemeClr>
                </a:solidFill>
              </a:defRPr>
            </a:lvl3pPr>
            <a:lvl4pPr marL="1600200" indent="-22860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4pPr>
            <a:lvl5pPr marL="2057400" indent="-228600">
              <a:spcBef>
                <a:spcPts val="400"/>
              </a:spcBef>
              <a:buClr>
                <a:srgbClr val="7A9724"/>
              </a:buClr>
              <a:buSzPct val="85000"/>
              <a:buFont typeface="Arial" panose="020B0604020202020204" pitchFamily="34" charset="0"/>
              <a:buChar char="•"/>
              <a:defRPr sz="1800">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8464" y="4803998"/>
            <a:ext cx="235986" cy="235986"/>
          </a:xfrm>
          <a:prstGeom prst="rect">
            <a:avLst/>
          </a:prstGeom>
        </p:spPr>
      </p:pic>
      <p:sp>
        <p:nvSpPr>
          <p:cNvPr id="18" name="Title 1"/>
          <p:cNvSpPr>
            <a:spLocks noGrp="1"/>
          </p:cNvSpPr>
          <p:nvPr>
            <p:ph type="ctrTitle" hasCustomPrompt="1"/>
          </p:nvPr>
        </p:nvSpPr>
        <p:spPr>
          <a:xfrm>
            <a:off x="561600" y="248400"/>
            <a:ext cx="7970400" cy="667166"/>
          </a:xfrm>
          <a:prstGeom prst="rect">
            <a:avLst/>
          </a:prstGeom>
        </p:spPr>
        <p:txBody>
          <a:bodyPr anchor="t"/>
          <a:lstStyle>
            <a:lvl1pPr algn="l">
              <a:defRPr sz="3000" b="1">
                <a:solidFill>
                  <a:srgbClr val="003268"/>
                </a:solidFill>
              </a:defRPr>
            </a:lvl1pPr>
          </a:lstStyle>
          <a:p>
            <a:r>
              <a:rPr lang="en-US" dirty="0"/>
              <a:t>Click to edit header</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columns">
    <p:spTree>
      <p:nvGrpSpPr>
        <p:cNvPr id="1" name=""/>
        <p:cNvGrpSpPr/>
        <p:nvPr/>
      </p:nvGrpSpPr>
      <p:grpSpPr>
        <a:xfrm>
          <a:off x="0" y="0"/>
          <a:ext cx="0" cy="0"/>
          <a:chOff x="0" y="0"/>
          <a:chExt cx="0" cy="0"/>
        </a:xfrm>
      </p:grpSpPr>
      <p:sp>
        <p:nvSpPr>
          <p:cNvPr id="8" name="Content Placeholder 2"/>
          <p:cNvSpPr>
            <a:spLocks noGrp="1"/>
          </p:cNvSpPr>
          <p:nvPr>
            <p:ph idx="1"/>
          </p:nvPr>
        </p:nvSpPr>
        <p:spPr>
          <a:xfrm>
            <a:off x="899592" y="915566"/>
            <a:ext cx="3672000" cy="4104456"/>
          </a:xfrm>
          <a:prstGeom prst="rect">
            <a:avLst/>
          </a:prstGeom>
        </p:spPr>
        <p:txBody>
          <a:bodyPr/>
          <a:lstStyle>
            <a:lvl1pPr marL="342900" indent="-342900">
              <a:spcBef>
                <a:spcPts val="400"/>
              </a:spcBef>
              <a:buClr>
                <a:srgbClr val="7A9724"/>
              </a:buClr>
              <a:buSzPct val="110000"/>
              <a:buFont typeface="Calibri" panose="020F0502020204030204" pitchFamily="34" charset="0"/>
              <a:buChar char="&gt;"/>
              <a:defRPr sz="1800" b="0">
                <a:solidFill>
                  <a:schemeClr val="tx1">
                    <a:lumMod val="75000"/>
                    <a:lumOff val="25000"/>
                  </a:schemeClr>
                </a:solidFill>
              </a:defRPr>
            </a:lvl1pPr>
            <a:lvl2pPr marL="742950" indent="-28575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2pPr>
            <a:lvl3pPr marL="1143000" indent="-228600">
              <a:spcBef>
                <a:spcPts val="400"/>
              </a:spcBef>
              <a:buClr>
                <a:srgbClr val="7A9724"/>
              </a:buClr>
              <a:buSzPct val="85000"/>
              <a:buFont typeface="Wingdings" panose="05000000000000000000" pitchFamily="2" charset="2"/>
              <a:buChar char="§"/>
              <a:defRPr sz="1800">
                <a:solidFill>
                  <a:schemeClr val="tx1">
                    <a:lumMod val="75000"/>
                    <a:lumOff val="25000"/>
                  </a:schemeClr>
                </a:solidFill>
              </a:defRPr>
            </a:lvl3pPr>
            <a:lvl4pPr marL="1600200" indent="-22860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4pPr>
            <a:lvl5pPr marL="2057400" indent="-228600">
              <a:spcBef>
                <a:spcPts val="400"/>
              </a:spcBef>
              <a:buClr>
                <a:srgbClr val="7A9724"/>
              </a:buClr>
              <a:buSzPct val="85000"/>
              <a:buFont typeface="Arial" panose="020B0604020202020204" pitchFamily="34" charset="0"/>
              <a:buChar char="•"/>
              <a:defRPr sz="1800">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Title 1"/>
          <p:cNvSpPr>
            <a:spLocks noGrp="1"/>
          </p:cNvSpPr>
          <p:nvPr>
            <p:ph type="ctrTitle" hasCustomPrompt="1"/>
          </p:nvPr>
        </p:nvSpPr>
        <p:spPr>
          <a:xfrm>
            <a:off x="561600" y="248400"/>
            <a:ext cx="7970840" cy="667166"/>
          </a:xfrm>
          <a:prstGeom prst="rect">
            <a:avLst/>
          </a:prstGeom>
        </p:spPr>
        <p:txBody>
          <a:bodyPr anchor="t"/>
          <a:lstStyle>
            <a:lvl1pPr algn="l">
              <a:defRPr sz="3000" b="1">
                <a:solidFill>
                  <a:srgbClr val="003268"/>
                </a:solidFill>
              </a:defRPr>
            </a:lvl1pPr>
          </a:lstStyle>
          <a:p>
            <a:r>
              <a:rPr lang="en-US" dirty="0"/>
              <a:t>Click to edit header</a:t>
            </a: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8464" y="4803998"/>
            <a:ext cx="235986" cy="235986"/>
          </a:xfrm>
          <a:prstGeom prst="rect">
            <a:avLst/>
          </a:prstGeom>
        </p:spPr>
      </p:pic>
      <p:sp>
        <p:nvSpPr>
          <p:cNvPr id="12" name="Content Placeholder 2"/>
          <p:cNvSpPr>
            <a:spLocks noGrp="1"/>
          </p:cNvSpPr>
          <p:nvPr>
            <p:ph idx="10"/>
          </p:nvPr>
        </p:nvSpPr>
        <p:spPr>
          <a:xfrm>
            <a:off x="4860032" y="914400"/>
            <a:ext cx="3672408" cy="4104456"/>
          </a:xfrm>
          <a:prstGeom prst="rect">
            <a:avLst/>
          </a:prstGeom>
        </p:spPr>
        <p:txBody>
          <a:bodyPr/>
          <a:lstStyle>
            <a:lvl1pPr marL="342900" indent="-342900">
              <a:spcBef>
                <a:spcPts val="400"/>
              </a:spcBef>
              <a:buClr>
                <a:srgbClr val="7A9724"/>
              </a:buClr>
              <a:buSzPct val="110000"/>
              <a:buFont typeface="Calibri" panose="020F0502020204030204" pitchFamily="34" charset="0"/>
              <a:buChar char="&gt;"/>
              <a:defRPr sz="1800" b="0">
                <a:solidFill>
                  <a:schemeClr val="tx1">
                    <a:lumMod val="75000"/>
                    <a:lumOff val="25000"/>
                  </a:schemeClr>
                </a:solidFill>
              </a:defRPr>
            </a:lvl1pPr>
            <a:lvl2pPr marL="742950" indent="-28575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2pPr>
            <a:lvl3pPr marL="1143000" indent="-228600">
              <a:spcBef>
                <a:spcPts val="400"/>
              </a:spcBef>
              <a:buClr>
                <a:srgbClr val="7A9724"/>
              </a:buClr>
              <a:buSzPct val="85000"/>
              <a:buFont typeface="Wingdings" panose="05000000000000000000" pitchFamily="2" charset="2"/>
              <a:buChar char="§"/>
              <a:defRPr sz="1800">
                <a:solidFill>
                  <a:schemeClr val="tx1">
                    <a:lumMod val="75000"/>
                    <a:lumOff val="25000"/>
                  </a:schemeClr>
                </a:solidFill>
              </a:defRPr>
            </a:lvl3pPr>
            <a:lvl4pPr marL="1600200" indent="-228600">
              <a:spcBef>
                <a:spcPts val="400"/>
              </a:spcBef>
              <a:buClr>
                <a:srgbClr val="7A9724"/>
              </a:buClr>
              <a:buSzPct val="90000"/>
              <a:buFont typeface="Calibri" panose="020F0502020204030204" pitchFamily="34" charset="0"/>
              <a:buChar char="»"/>
              <a:defRPr sz="1800">
                <a:solidFill>
                  <a:schemeClr val="tx1">
                    <a:lumMod val="75000"/>
                    <a:lumOff val="25000"/>
                  </a:schemeClr>
                </a:solidFill>
              </a:defRPr>
            </a:lvl4pPr>
            <a:lvl5pPr marL="2057400" indent="-228600">
              <a:spcBef>
                <a:spcPts val="400"/>
              </a:spcBef>
              <a:buClr>
                <a:srgbClr val="7A9724"/>
              </a:buClr>
              <a:buSzPct val="85000"/>
              <a:buFont typeface="Arial" panose="020B0604020202020204" pitchFamily="34" charset="0"/>
              <a:buChar char="•"/>
              <a:defRPr sz="1800">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9" name="Rectangle 8"/>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Title 1"/>
          <p:cNvSpPr>
            <a:spLocks noGrp="1"/>
          </p:cNvSpPr>
          <p:nvPr>
            <p:ph type="ctrTitle" hasCustomPrompt="1"/>
          </p:nvPr>
        </p:nvSpPr>
        <p:spPr>
          <a:xfrm>
            <a:off x="561600" y="248400"/>
            <a:ext cx="7970840" cy="667166"/>
          </a:xfrm>
          <a:prstGeom prst="rect">
            <a:avLst/>
          </a:prstGeom>
        </p:spPr>
        <p:txBody>
          <a:bodyPr anchor="t"/>
          <a:lstStyle>
            <a:lvl1pPr algn="l">
              <a:defRPr sz="3000" b="1">
                <a:solidFill>
                  <a:srgbClr val="003268"/>
                </a:solidFill>
              </a:defRPr>
            </a:lvl1pPr>
          </a:lstStyle>
          <a:p>
            <a:r>
              <a:rPr lang="en-US" dirty="0"/>
              <a:t>Click to edit header</a:t>
            </a: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8464" y="4803998"/>
            <a:ext cx="235986" cy="235986"/>
          </a:xfrm>
          <a:prstGeom prst="rect">
            <a:avLst/>
          </a:prstGeom>
        </p:spPr>
      </p:pic>
    </p:spTree>
    <p:extLst>
      <p:ext uri="{BB962C8B-B14F-4D97-AF65-F5344CB8AC3E}">
        <p14:creationId xmlns:p14="http://schemas.microsoft.com/office/powerpoint/2010/main" val="395265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Empty">
    <p:spTree>
      <p:nvGrpSpPr>
        <p:cNvPr id="1" name=""/>
        <p:cNvGrpSpPr/>
        <p:nvPr/>
      </p:nvGrpSpPr>
      <p:grpSpPr>
        <a:xfrm>
          <a:off x="0" y="0"/>
          <a:ext cx="0" cy="0"/>
          <a:chOff x="0" y="0"/>
          <a:chExt cx="0" cy="0"/>
        </a:xfrm>
      </p:grpSpPr>
      <p:sp>
        <p:nvSpPr>
          <p:cNvPr id="9" name="Rectangle 8"/>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8464" y="4803998"/>
            <a:ext cx="235986" cy="235986"/>
          </a:xfrm>
          <a:prstGeom prst="rect">
            <a:avLst/>
          </a:prstGeom>
        </p:spPr>
      </p:pic>
    </p:spTree>
    <p:extLst>
      <p:ext uri="{BB962C8B-B14F-4D97-AF65-F5344CB8AC3E}">
        <p14:creationId xmlns:p14="http://schemas.microsoft.com/office/powerpoint/2010/main" val="526280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No logo">
    <p:spTree>
      <p:nvGrpSpPr>
        <p:cNvPr id="1" name=""/>
        <p:cNvGrpSpPr/>
        <p:nvPr/>
      </p:nvGrpSpPr>
      <p:grpSpPr>
        <a:xfrm>
          <a:off x="0" y="0"/>
          <a:ext cx="0" cy="0"/>
          <a:chOff x="0" y="0"/>
          <a:chExt cx="0" cy="0"/>
        </a:xfrm>
      </p:grpSpPr>
      <p:sp>
        <p:nvSpPr>
          <p:cNvPr id="9" name="Rectangle 8"/>
          <p:cNvSpPr/>
          <p:nvPr userDrawn="1"/>
        </p:nvSpPr>
        <p:spPr>
          <a:xfrm>
            <a:off x="0" y="396000"/>
            <a:ext cx="216024" cy="4752528"/>
          </a:xfrm>
          <a:prstGeom prst="rect">
            <a:avLst/>
          </a:prstGeom>
          <a:solidFill>
            <a:srgbClr val="7A9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9720439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3557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4069" r:id="rId1"/>
    <p:sldLayoutId id="2147484063" r:id="rId2"/>
    <p:sldLayoutId id="2147484064" r:id="rId3"/>
    <p:sldLayoutId id="2147484062" r:id="rId4"/>
    <p:sldLayoutId id="2147484060" r:id="rId5"/>
    <p:sldLayoutId id="2147484065" r:id="rId6"/>
    <p:sldLayoutId id="2147484066" r:id="rId7"/>
    <p:sldLayoutId id="2147484068" r:id="rId8"/>
    <p:sldLayoutId id="2147484067" r:id="rId9"/>
  </p:sldLayoutIdLst>
  <p:txStyles>
    <p:titleStyle>
      <a:lvl1pPr algn="l" rtl="0" eaLnBrk="1" fontAlgn="base" hangingPunct="1">
        <a:spcBef>
          <a:spcPct val="0"/>
        </a:spcBef>
        <a:spcAft>
          <a:spcPct val="0"/>
        </a:spcAft>
        <a:defRPr sz="3600" kern="1200">
          <a:solidFill>
            <a:srgbClr val="D9D9D9"/>
          </a:solidFill>
          <a:latin typeface="+mj-lt"/>
          <a:ea typeface="+mj-ea"/>
          <a:cs typeface="+mj-cs"/>
        </a:defRPr>
      </a:lvl1pPr>
      <a:lvl2pPr algn="l" rtl="0" eaLnBrk="1" fontAlgn="base" hangingPunct="1">
        <a:spcBef>
          <a:spcPct val="0"/>
        </a:spcBef>
        <a:spcAft>
          <a:spcPct val="0"/>
        </a:spcAft>
        <a:defRPr sz="3600">
          <a:solidFill>
            <a:srgbClr val="D9D9D9"/>
          </a:solidFill>
          <a:latin typeface="Calibri" pitchFamily="34" charset="0"/>
        </a:defRPr>
      </a:lvl2pPr>
      <a:lvl3pPr algn="l" rtl="0" eaLnBrk="1" fontAlgn="base" hangingPunct="1">
        <a:spcBef>
          <a:spcPct val="0"/>
        </a:spcBef>
        <a:spcAft>
          <a:spcPct val="0"/>
        </a:spcAft>
        <a:defRPr sz="3600">
          <a:solidFill>
            <a:srgbClr val="D9D9D9"/>
          </a:solidFill>
          <a:latin typeface="Calibri" pitchFamily="34" charset="0"/>
        </a:defRPr>
      </a:lvl3pPr>
      <a:lvl4pPr algn="l" rtl="0" eaLnBrk="1" fontAlgn="base" hangingPunct="1">
        <a:spcBef>
          <a:spcPct val="0"/>
        </a:spcBef>
        <a:spcAft>
          <a:spcPct val="0"/>
        </a:spcAft>
        <a:defRPr sz="3600">
          <a:solidFill>
            <a:srgbClr val="D9D9D9"/>
          </a:solidFill>
          <a:latin typeface="Calibri" pitchFamily="34" charset="0"/>
        </a:defRPr>
      </a:lvl4pPr>
      <a:lvl5pPr algn="l" rtl="0" eaLnBrk="1" fontAlgn="base" hangingPunct="1">
        <a:spcBef>
          <a:spcPct val="0"/>
        </a:spcBef>
        <a:spcAft>
          <a:spcPct val="0"/>
        </a:spcAft>
        <a:defRPr sz="3600">
          <a:solidFill>
            <a:srgbClr val="D9D9D9"/>
          </a:solidFill>
          <a:latin typeface="Calibri" pitchFamily="34" charset="0"/>
        </a:defRPr>
      </a:lvl5pPr>
      <a:lvl6pPr marL="457200" algn="l" rtl="0" eaLnBrk="1" fontAlgn="base" hangingPunct="1">
        <a:spcBef>
          <a:spcPct val="0"/>
        </a:spcBef>
        <a:spcAft>
          <a:spcPct val="0"/>
        </a:spcAft>
        <a:defRPr sz="4400">
          <a:solidFill>
            <a:srgbClr val="F2F2F2"/>
          </a:solidFill>
          <a:latin typeface="Calibri" pitchFamily="34" charset="0"/>
        </a:defRPr>
      </a:lvl6pPr>
      <a:lvl7pPr marL="914400" algn="l" rtl="0" eaLnBrk="1" fontAlgn="base" hangingPunct="1">
        <a:spcBef>
          <a:spcPct val="0"/>
        </a:spcBef>
        <a:spcAft>
          <a:spcPct val="0"/>
        </a:spcAft>
        <a:defRPr sz="4400">
          <a:solidFill>
            <a:srgbClr val="F2F2F2"/>
          </a:solidFill>
          <a:latin typeface="Calibri" pitchFamily="34" charset="0"/>
        </a:defRPr>
      </a:lvl7pPr>
      <a:lvl8pPr marL="1371600" algn="l" rtl="0" eaLnBrk="1" fontAlgn="base" hangingPunct="1">
        <a:spcBef>
          <a:spcPct val="0"/>
        </a:spcBef>
        <a:spcAft>
          <a:spcPct val="0"/>
        </a:spcAft>
        <a:defRPr sz="4400">
          <a:solidFill>
            <a:srgbClr val="F2F2F2"/>
          </a:solidFill>
          <a:latin typeface="Calibri" pitchFamily="34" charset="0"/>
        </a:defRPr>
      </a:lvl8pPr>
      <a:lvl9pPr marL="1828800" algn="l" rtl="0" eaLnBrk="1" fontAlgn="base" hangingPunct="1">
        <a:spcBef>
          <a:spcPct val="0"/>
        </a:spcBef>
        <a:spcAft>
          <a:spcPct val="0"/>
        </a:spcAft>
        <a:defRPr sz="4400">
          <a:solidFill>
            <a:srgbClr val="F2F2F2"/>
          </a:solidFill>
          <a:latin typeface="Calibri" pitchFamily="34" charset="0"/>
        </a:defRPr>
      </a:lvl9pPr>
    </p:titleStyle>
    <p:bodyStyle>
      <a:lvl1pPr marL="457200" indent="-457200" algn="l" rtl="0" eaLnBrk="1" fontAlgn="base" hangingPunct="1">
        <a:spcBef>
          <a:spcPct val="20000"/>
        </a:spcBef>
        <a:spcAft>
          <a:spcPct val="0"/>
        </a:spcAft>
        <a:buFont typeface="Wingdings" panose="05000000000000000000" pitchFamily="2" charset="2"/>
        <a:buChar char="q"/>
        <a:defRPr sz="2800" kern="1200">
          <a:solidFill>
            <a:srgbClr val="404040"/>
          </a:solidFill>
          <a:latin typeface="+mn-lt"/>
          <a:ea typeface="+mn-ea"/>
          <a:cs typeface="+mn-cs"/>
        </a:defRPr>
      </a:lvl1pPr>
      <a:lvl2pPr marL="742950" indent="-285750" algn="l" rtl="0" eaLnBrk="1" fontAlgn="base" hangingPunct="1">
        <a:spcBef>
          <a:spcPct val="20000"/>
        </a:spcBef>
        <a:spcAft>
          <a:spcPct val="0"/>
        </a:spcAft>
        <a:buFont typeface="Wingdings" panose="05000000000000000000" pitchFamily="2" charset="2"/>
        <a:buChar char="Ø"/>
        <a:defRPr sz="2400" kern="1200">
          <a:solidFill>
            <a:srgbClr val="404040"/>
          </a:solidFill>
          <a:latin typeface="+mn-lt"/>
          <a:ea typeface="+mn-ea"/>
          <a:cs typeface="+mn-cs"/>
        </a:defRPr>
      </a:lvl2pPr>
      <a:lvl3pPr marL="1143000" indent="-228600" algn="l" rtl="0" eaLnBrk="1" fontAlgn="base" hangingPunct="1">
        <a:spcBef>
          <a:spcPct val="20000"/>
        </a:spcBef>
        <a:spcAft>
          <a:spcPct val="0"/>
        </a:spcAft>
        <a:buFont typeface="Wingdings" panose="05000000000000000000" pitchFamily="2" charset="2"/>
        <a:buChar char="v"/>
        <a:defRPr sz="2000" kern="1200">
          <a:solidFill>
            <a:srgbClr val="404040"/>
          </a:solidFill>
          <a:latin typeface="+mn-lt"/>
          <a:ea typeface="+mn-ea"/>
          <a:cs typeface="+mn-cs"/>
        </a:defRPr>
      </a:lvl3pPr>
      <a:lvl4pPr marL="1600200" indent="-228600" algn="l" rtl="0" eaLnBrk="1" fontAlgn="base" hangingPunct="1">
        <a:spcBef>
          <a:spcPct val="20000"/>
        </a:spcBef>
        <a:spcAft>
          <a:spcPct val="0"/>
        </a:spcAft>
        <a:buFont typeface="Arial" charset="0"/>
        <a:buChar char="–"/>
        <a:defRPr kern="1200">
          <a:solidFill>
            <a:srgbClr val="404040"/>
          </a:solidFill>
          <a:latin typeface="+mn-lt"/>
          <a:ea typeface="+mn-ea"/>
          <a:cs typeface="+mn-cs"/>
        </a:defRPr>
      </a:lvl4pPr>
      <a:lvl5pPr marL="2057400" indent="-228600" algn="l" rtl="0" eaLnBrk="1" fontAlgn="base" hangingPunct="1">
        <a:spcBef>
          <a:spcPct val="20000"/>
        </a:spcBef>
        <a:spcAft>
          <a:spcPct val="0"/>
        </a:spcAft>
        <a:buFont typeface="Arial" charset="0"/>
        <a:buChar char="»"/>
        <a:defRPr kern="1200">
          <a:solidFill>
            <a:srgbClr val="404040"/>
          </a:solidFill>
          <a:latin typeface="+mn-lt"/>
          <a:ea typeface="+mn-ea"/>
          <a:cs typeface="+mn-cs"/>
        </a:defRPr>
      </a:lvl5pPr>
      <a:lvl6pPr marL="2628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hyperlink" Target="https://www.google.nl/url?sa=i&amp;rct=j&amp;q=&amp;esrc=s&amp;source=images&amp;cd=&amp;cad=rja&amp;uact=8&amp;ved=0ahUKEwjXy52Rsd7MAhXMWxoKHemEAGsQjRwIBw&amp;url=http://www.icimod.org/?q%3D18604&amp;bvm=bv.122129774,d.bGg&amp;psig=AFQjCNHIFWJ8FP7MmyVYNgCt9ZWh4Bi6EA&amp;ust=1463480841532453"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www.google.nl/url?sa=i&amp;rct=j&amp;q=&amp;esrc=s&amp;source=images&amp;cd=&amp;cad=rja&amp;uact=8&amp;ved=0ahUKEwjXy52Rsd7MAhXMWxoKHemEAGsQjRwIBw&amp;url=http://www.icimod.org/?q%3D18604&amp;bvm=bv.122129774,d.bGg&amp;psig=AFQjCNHIFWJ8FP7MmyVYNgCt9ZWh4Bi6EA&amp;ust=1463480841532453" TargetMode="External"/><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7" name="Text Placeholder 26"/>
          <p:cNvSpPr>
            <a:spLocks noGrp="1"/>
          </p:cNvSpPr>
          <p:nvPr>
            <p:ph type="body" sz="quarter" idx="14"/>
          </p:nvPr>
        </p:nvSpPr>
        <p:spPr/>
        <p:txBody>
          <a:bodyPr/>
          <a:lstStyle/>
          <a:p>
            <a:pPr algn="ctr"/>
            <a:r>
              <a:rPr lang="en-US" sz="2800" dirty="0"/>
              <a:t>Improvement of the SPHY Model Glacier Module and its Application in the </a:t>
            </a:r>
            <a:r>
              <a:rPr lang="en-US" sz="2800" dirty="0" err="1"/>
              <a:t>Tamakoshi</a:t>
            </a:r>
            <a:r>
              <a:rPr lang="en-US" sz="2800" dirty="0"/>
              <a:t> River Basin, Nepal</a:t>
            </a:r>
            <a:endParaRPr lang="en-GB" sz="2800" dirty="0"/>
          </a:p>
        </p:txBody>
      </p:sp>
      <p:sp>
        <p:nvSpPr>
          <p:cNvPr id="30" name="Text Placeholder 29"/>
          <p:cNvSpPr>
            <a:spLocks noGrp="1"/>
          </p:cNvSpPr>
          <p:nvPr>
            <p:ph type="body" sz="quarter" idx="17"/>
          </p:nvPr>
        </p:nvSpPr>
        <p:spPr>
          <a:xfrm>
            <a:off x="395536" y="1008583"/>
            <a:ext cx="8280152" cy="483047"/>
          </a:xfrm>
        </p:spPr>
        <p:txBody>
          <a:bodyPr/>
          <a:lstStyle/>
          <a:p>
            <a:pPr algn="ctr"/>
            <a:r>
              <a:rPr lang="en-GB" sz="1600" b="1" i="1" dirty="0">
                <a:solidFill>
                  <a:schemeClr val="tx1"/>
                </a:solidFill>
              </a:rPr>
              <a:t>W. Terink</a:t>
            </a:r>
            <a:r>
              <a:rPr lang="en-GB" sz="1600" i="1" dirty="0">
                <a:solidFill>
                  <a:schemeClr val="tx1"/>
                </a:solidFill>
              </a:rPr>
              <a:t> and W.W. Immerzeel</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4132" y="1707654"/>
            <a:ext cx="2146300" cy="236537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Afbeelding 42" descr="http://www.icimod.org/~icimod/v2/cms4/_files/images/bca9576afaa9468a7d6bbc4e557a2588.jpg">
            <a:hlinkClick r:id="rId4" tgtFrame="&quot;_blank&quot;"/>
          </p:cNvPr>
          <p:cNvPicPr/>
          <p:nvPr/>
        </p:nvPicPr>
        <p:blipFill>
          <a:blip r:embed="rId5">
            <a:extLst>
              <a:ext uri="{28A0092B-C50C-407E-A947-70E740481C1C}">
                <a14:useLocalDpi xmlns:a14="http://schemas.microsoft.com/office/drawing/2010/main" val="0"/>
              </a:ext>
            </a:extLst>
          </a:blip>
          <a:srcRect/>
          <a:stretch>
            <a:fillRect/>
          </a:stretch>
        </p:blipFill>
        <p:spPr bwMode="auto">
          <a:xfrm>
            <a:off x="395536" y="1779662"/>
            <a:ext cx="3456384" cy="2278587"/>
          </a:xfrm>
          <a:prstGeom prst="rect">
            <a:avLst/>
          </a:prstGeom>
          <a:ln>
            <a:noFill/>
          </a:ln>
          <a:effectLst>
            <a:outerShdw blurRad="292100" dist="139700" dir="2700000" algn="tl" rotWithShape="0">
              <a:srgbClr val="333333">
                <a:alpha val="65000"/>
              </a:srgbClr>
            </a:outerShdw>
          </a:effectLst>
        </p:spPr>
      </p:pic>
      <p:pic>
        <p:nvPicPr>
          <p:cNvPr id="1027" name="Picture 3"/>
          <p:cNvPicPr>
            <a:picLocks noChangeAspect="1" noChangeArrowheads="1"/>
          </p:cNvPicPr>
          <p:nvPr/>
        </p:nvPicPr>
        <p:blipFill rotWithShape="1">
          <a:blip r:embed="rId6">
            <a:extLst>
              <a:ext uri="{28A0092B-C50C-407E-A947-70E740481C1C}">
                <a14:useLocalDpi xmlns:a14="http://schemas.microsoft.com/office/drawing/2010/main" val="0"/>
              </a:ext>
            </a:extLst>
          </a:blip>
          <a:srcRect l="13726" r="12895"/>
          <a:stretch/>
        </p:blipFill>
        <p:spPr bwMode="auto">
          <a:xfrm>
            <a:off x="4211960" y="2427734"/>
            <a:ext cx="1677451" cy="857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107504" y="4731990"/>
            <a:ext cx="2418547" cy="338554"/>
          </a:xfrm>
          <a:prstGeom prst="rect">
            <a:avLst/>
          </a:prstGeom>
          <a:noFill/>
        </p:spPr>
        <p:txBody>
          <a:bodyPr wrap="none" rtlCol="0">
            <a:spAutoFit/>
          </a:bodyPr>
          <a:lstStyle/>
          <a:p>
            <a:r>
              <a:rPr lang="nl-NL" sz="1600" dirty="0">
                <a:latin typeface="+mn-lt"/>
                <a:ea typeface="+mn-ea"/>
                <a:cs typeface="+mn-cs"/>
              </a:rPr>
              <a:t>Email: terinkw@gmail.com</a:t>
            </a:r>
          </a:p>
        </p:txBody>
      </p:sp>
    </p:spTree>
    <p:extLst>
      <p:ext uri="{BB962C8B-B14F-4D97-AF65-F5344CB8AC3E}">
        <p14:creationId xmlns:p14="http://schemas.microsoft.com/office/powerpoint/2010/main" val="19327404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3248" t="3389" r="4956" b="4815"/>
          <a:stretch/>
        </p:blipFill>
        <p:spPr>
          <a:xfrm>
            <a:off x="1475656" y="123478"/>
            <a:ext cx="4896544" cy="4896544"/>
          </a:xfrm>
        </p:spPr>
      </p:pic>
    </p:spTree>
    <p:extLst>
      <p:ext uri="{BB962C8B-B14F-4D97-AF65-F5344CB8AC3E}">
        <p14:creationId xmlns:p14="http://schemas.microsoft.com/office/powerpoint/2010/main" val="206707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6494" t="3330" r="8522" b="2265"/>
          <a:stretch/>
        </p:blipFill>
        <p:spPr>
          <a:xfrm>
            <a:off x="3744000" y="1678550"/>
            <a:ext cx="5400000" cy="3000309"/>
          </a:xfrm>
          <a:prstGeom prst="rect">
            <a:avLst/>
          </a:prstGeom>
        </p:spPr>
      </p:pic>
      <p:pic>
        <p:nvPicPr>
          <p:cNvPr id="12" name="Picture 11"/>
          <p:cNvPicPr>
            <a:picLocks noChangeAspect="1"/>
          </p:cNvPicPr>
          <p:nvPr/>
        </p:nvPicPr>
        <p:blipFill rotWithShape="1">
          <a:blip r:embed="rId3" cstate="print">
            <a:extLst>
              <a:ext uri="{28A0092B-C50C-407E-A947-70E740481C1C}">
                <a14:useLocalDpi xmlns:a14="http://schemas.microsoft.com/office/drawing/2010/main" val="0"/>
              </a:ext>
            </a:extLst>
          </a:blip>
          <a:srcRect l="11883" r="4436" b="9231"/>
          <a:stretch/>
        </p:blipFill>
        <p:spPr>
          <a:xfrm>
            <a:off x="322172" y="123477"/>
            <a:ext cx="3313724" cy="3594443"/>
          </a:xfrm>
          <a:prstGeom prst="rect">
            <a:avLst/>
          </a:prstGeom>
          <a:ln>
            <a:solidFill>
              <a:schemeClr val="accent1"/>
            </a:solidFill>
          </a:ln>
        </p:spPr>
      </p:pic>
    </p:spTree>
    <p:extLst>
      <p:ext uri="{BB962C8B-B14F-4D97-AF65-F5344CB8AC3E}">
        <p14:creationId xmlns:p14="http://schemas.microsoft.com/office/powerpoint/2010/main" val="1044765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6881" t="3528" r="8597" b="1894"/>
          <a:stretch/>
        </p:blipFill>
        <p:spPr>
          <a:xfrm>
            <a:off x="3995936" y="2149966"/>
            <a:ext cx="4788024" cy="2679717"/>
          </a:xfrm>
          <a:prstGeom prst="rect">
            <a:avLst/>
          </a:prstGeom>
        </p:spPr>
      </p:pic>
      <p:pic>
        <p:nvPicPr>
          <p:cNvPr id="5" name="Content Placeholder 3"/>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l="11733" t="4216" r="4471" b="9131"/>
          <a:stretch/>
        </p:blipFill>
        <p:spPr>
          <a:xfrm>
            <a:off x="323528" y="267494"/>
            <a:ext cx="3438769" cy="3556001"/>
          </a:xfrm>
          <a:ln>
            <a:solidFill>
              <a:schemeClr val="accent1"/>
            </a:solidFill>
          </a:ln>
        </p:spPr>
      </p:pic>
    </p:spTree>
    <p:extLst>
      <p:ext uri="{BB962C8B-B14F-4D97-AF65-F5344CB8AC3E}">
        <p14:creationId xmlns:p14="http://schemas.microsoft.com/office/powerpoint/2010/main" val="3882214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5964" t="5305" r="6763" b="1947"/>
          <a:stretch/>
        </p:blipFill>
        <p:spPr>
          <a:xfrm>
            <a:off x="1331640" y="316914"/>
            <a:ext cx="5616624" cy="4476752"/>
          </a:xfrm>
        </p:spPr>
      </p:pic>
    </p:spTree>
    <p:extLst>
      <p:ext uri="{BB962C8B-B14F-4D97-AF65-F5344CB8AC3E}">
        <p14:creationId xmlns:p14="http://schemas.microsoft.com/office/powerpoint/2010/main" val="1521299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435" t="8814" r="4483" b="8532"/>
          <a:stretch/>
        </p:blipFill>
        <p:spPr>
          <a:xfrm>
            <a:off x="251520" y="527720"/>
            <a:ext cx="4689143" cy="4119611"/>
          </a:xfr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3960" t="3951" r="7454" b="2450"/>
          <a:stretch/>
        </p:blipFill>
        <p:spPr>
          <a:xfrm>
            <a:off x="5076056" y="463137"/>
            <a:ext cx="3960040" cy="4184193"/>
          </a:xfrm>
          <a:prstGeom prst="rect">
            <a:avLst/>
          </a:prstGeom>
          <a:ln>
            <a:solidFill>
              <a:schemeClr val="tx1"/>
            </a:solidFill>
          </a:ln>
        </p:spPr>
      </p:pic>
    </p:spTree>
    <p:extLst>
      <p:ext uri="{BB962C8B-B14F-4D97-AF65-F5344CB8AC3E}">
        <p14:creationId xmlns:p14="http://schemas.microsoft.com/office/powerpoint/2010/main" val="3905133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nl-NL" dirty="0"/>
              <a:t>Conclusions:</a:t>
            </a:r>
          </a:p>
          <a:p>
            <a:pPr lvl="1"/>
            <a:r>
              <a:rPr lang="nl-NL" dirty="0"/>
              <a:t>SPHY glacier module now mass conserving</a:t>
            </a:r>
          </a:p>
          <a:p>
            <a:pPr lvl="1"/>
            <a:r>
              <a:rPr lang="nl-NL" dirty="0"/>
              <a:t>Mass transport from accumulation to ablation zone included</a:t>
            </a:r>
          </a:p>
          <a:p>
            <a:pPr lvl="1"/>
            <a:r>
              <a:rPr lang="nl-NL" dirty="0"/>
              <a:t>Scale independent and suitable for medium to large river basins</a:t>
            </a:r>
          </a:p>
          <a:p>
            <a:pPr lvl="1"/>
            <a:r>
              <a:rPr lang="nl-NL" dirty="0"/>
              <a:t>Model calibration matches annual glacier mass balance</a:t>
            </a:r>
          </a:p>
          <a:p>
            <a:pPr lvl="1"/>
            <a:endParaRPr lang="nl-NL" dirty="0"/>
          </a:p>
          <a:p>
            <a:r>
              <a:rPr lang="nl-NL" dirty="0"/>
              <a:t>Shortcomings:</a:t>
            </a:r>
          </a:p>
          <a:p>
            <a:pPr lvl="1"/>
            <a:r>
              <a:rPr lang="nl-NL" dirty="0"/>
              <a:t>Less applicable for very large model resolutions (no ice redistribution)</a:t>
            </a:r>
          </a:p>
          <a:p>
            <a:pPr lvl="1"/>
            <a:r>
              <a:rPr lang="nl-NL" dirty="0"/>
              <a:t>Only ice redistribution if glacier has negative mass balance</a:t>
            </a:r>
          </a:p>
          <a:p>
            <a:pPr lvl="1"/>
            <a:r>
              <a:rPr lang="nl-NL" dirty="0"/>
              <a:t>Glaciers cannot increase in area</a:t>
            </a:r>
          </a:p>
          <a:p>
            <a:pPr lvl="1"/>
            <a:endParaRPr lang="nl-NL" dirty="0"/>
          </a:p>
          <a:p>
            <a:pPr lvl="1"/>
            <a:endParaRPr lang="nl-NL" dirty="0"/>
          </a:p>
          <a:p>
            <a:pPr lvl="1"/>
            <a:endParaRPr lang="nl-NL" dirty="0"/>
          </a:p>
        </p:txBody>
      </p:sp>
      <p:sp>
        <p:nvSpPr>
          <p:cNvPr id="3" name="Title 2"/>
          <p:cNvSpPr>
            <a:spLocks noGrp="1"/>
          </p:cNvSpPr>
          <p:nvPr>
            <p:ph type="ctrTitle"/>
          </p:nvPr>
        </p:nvSpPr>
        <p:spPr/>
        <p:txBody>
          <a:bodyPr/>
          <a:lstStyle/>
          <a:p>
            <a:r>
              <a:rPr lang="nl-NL" dirty="0"/>
              <a:t>Conclusions and shortcomings</a:t>
            </a:r>
          </a:p>
        </p:txBody>
      </p:sp>
    </p:spTree>
    <p:extLst>
      <p:ext uri="{BB962C8B-B14F-4D97-AF65-F5344CB8AC3E}">
        <p14:creationId xmlns:p14="http://schemas.microsoft.com/office/powerpoint/2010/main" val="6232186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pPr algn="ctr"/>
            <a:r>
              <a:rPr lang="nl-NL" sz="4800" dirty="0"/>
              <a:t>Thank you</a:t>
            </a:r>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4132" y="1707654"/>
            <a:ext cx="2146300" cy="236537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Afbeelding 42" descr="http://www.icimod.org/~icimod/v2/cms4/_files/images/bca9576afaa9468a7d6bbc4e557a2588.jpg">
            <a:hlinkClick r:id="rId3" tgtFrame="&quot;_blank&quot;"/>
          </p:cNvPr>
          <p:cNvPicPr/>
          <p:nvPr/>
        </p:nvPicPr>
        <p:blipFill>
          <a:blip r:embed="rId4">
            <a:extLst>
              <a:ext uri="{28A0092B-C50C-407E-A947-70E740481C1C}">
                <a14:useLocalDpi xmlns:a14="http://schemas.microsoft.com/office/drawing/2010/main" val="0"/>
              </a:ext>
            </a:extLst>
          </a:blip>
          <a:srcRect/>
          <a:stretch>
            <a:fillRect/>
          </a:stretch>
        </p:blipFill>
        <p:spPr bwMode="auto">
          <a:xfrm>
            <a:off x="395536" y="1779662"/>
            <a:ext cx="3456384" cy="2278587"/>
          </a:xfrm>
          <a:prstGeom prst="rect">
            <a:avLst/>
          </a:prstGeom>
          <a:ln>
            <a:noFill/>
          </a:ln>
          <a:effectLst>
            <a:outerShdw blurRad="292100" dist="139700" dir="2700000" algn="tl" rotWithShape="0">
              <a:srgbClr val="333333">
                <a:alpha val="65000"/>
              </a:srgbClr>
            </a:outerShdw>
          </a:effectLst>
        </p:spPr>
      </p:pic>
      <p:pic>
        <p:nvPicPr>
          <p:cNvPr id="6" name="Picture 3"/>
          <p:cNvPicPr>
            <a:picLocks noChangeAspect="1" noChangeArrowheads="1"/>
          </p:cNvPicPr>
          <p:nvPr/>
        </p:nvPicPr>
        <p:blipFill rotWithShape="1">
          <a:blip r:embed="rId5">
            <a:extLst>
              <a:ext uri="{28A0092B-C50C-407E-A947-70E740481C1C}">
                <a14:useLocalDpi xmlns:a14="http://schemas.microsoft.com/office/drawing/2010/main" val="0"/>
              </a:ext>
            </a:extLst>
          </a:blip>
          <a:srcRect l="13726" r="12895"/>
          <a:stretch/>
        </p:blipFill>
        <p:spPr bwMode="auto">
          <a:xfrm>
            <a:off x="4211960" y="2427734"/>
            <a:ext cx="1677451" cy="857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281058" y="4731990"/>
            <a:ext cx="2418547" cy="338554"/>
          </a:xfrm>
          <a:prstGeom prst="rect">
            <a:avLst/>
          </a:prstGeom>
          <a:noFill/>
        </p:spPr>
        <p:txBody>
          <a:bodyPr wrap="none" rtlCol="0">
            <a:spAutoFit/>
          </a:bodyPr>
          <a:lstStyle/>
          <a:p>
            <a:r>
              <a:rPr lang="nl-NL" sz="1600" dirty="0">
                <a:latin typeface="+mn-lt"/>
                <a:ea typeface="+mn-ea"/>
                <a:cs typeface="+mn-cs"/>
              </a:rPr>
              <a:t>Email: terinkw@gmail.com</a:t>
            </a:r>
          </a:p>
        </p:txBody>
      </p:sp>
    </p:spTree>
    <p:extLst>
      <p:ext uri="{BB962C8B-B14F-4D97-AF65-F5344CB8AC3E}">
        <p14:creationId xmlns:p14="http://schemas.microsoft.com/office/powerpoint/2010/main" val="3515407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285750" indent="-285750">
              <a:buFont typeface="Calibri" panose="020F0502020204030204" pitchFamily="34" charset="0"/>
              <a:buChar char="•"/>
            </a:pPr>
            <a:r>
              <a:rPr lang="en-US" sz="1400" dirty="0"/>
              <a:t>Volume-Area scaling (</a:t>
            </a:r>
            <a:r>
              <a:rPr lang="en-US" sz="1400" i="1" dirty="0"/>
              <a:t>Bahr, 1997</a:t>
            </a:r>
            <a:r>
              <a:rPr lang="en-US" sz="1400" dirty="0"/>
              <a:t>)</a:t>
            </a:r>
          </a:p>
          <a:p>
            <a:pPr lvl="1">
              <a:buSzPct val="110000"/>
            </a:pPr>
            <a:r>
              <a:rPr lang="nl-NL" sz="1400" dirty="0" err="1"/>
              <a:t>Assumes</a:t>
            </a:r>
            <a:r>
              <a:rPr lang="nl-NL" sz="1400" dirty="0"/>
              <a:t> </a:t>
            </a:r>
            <a:r>
              <a:rPr lang="nl-NL" sz="1400" dirty="0" err="1"/>
              <a:t>same</a:t>
            </a:r>
            <a:r>
              <a:rPr lang="nl-NL" sz="1400" dirty="0"/>
              <a:t> non-</a:t>
            </a:r>
            <a:r>
              <a:rPr lang="nl-NL" sz="1400" dirty="0" err="1"/>
              <a:t>linear</a:t>
            </a:r>
            <a:r>
              <a:rPr lang="nl-NL" sz="1400" dirty="0"/>
              <a:t> </a:t>
            </a:r>
            <a:r>
              <a:rPr lang="nl-NL" sz="1400" dirty="0" err="1"/>
              <a:t>relation</a:t>
            </a:r>
            <a:r>
              <a:rPr lang="nl-NL" sz="1400" dirty="0"/>
              <a:t> </a:t>
            </a:r>
            <a:r>
              <a:rPr lang="nl-NL" sz="1400" dirty="0" err="1"/>
              <a:t>between</a:t>
            </a:r>
            <a:r>
              <a:rPr lang="nl-NL" sz="1400" dirty="0"/>
              <a:t> V and A</a:t>
            </a:r>
          </a:p>
          <a:p>
            <a:pPr lvl="1">
              <a:buSzPct val="110000"/>
            </a:pPr>
            <a:r>
              <a:rPr lang="nl-NL" sz="1400" dirty="0" err="1"/>
              <a:t>Lumped</a:t>
            </a:r>
            <a:endParaRPr lang="nl-NL" sz="1400" dirty="0"/>
          </a:p>
          <a:p>
            <a:pPr marL="285750" indent="-285750">
              <a:buFont typeface="Calibri" panose="020F0502020204030204" pitchFamily="34" charset="0"/>
              <a:buChar char="•"/>
            </a:pPr>
            <a:r>
              <a:rPr lang="en-US" sz="1400" dirty="0"/>
              <a:t>Large scale lumped (</a:t>
            </a:r>
            <a:r>
              <a:rPr lang="en-US" sz="1400" i="1" dirty="0"/>
              <a:t>Lutz et al., 2013</a:t>
            </a:r>
            <a:r>
              <a:rPr lang="en-US" sz="1400" dirty="0"/>
              <a:t>)</a:t>
            </a:r>
          </a:p>
          <a:p>
            <a:pPr lvl="1">
              <a:buSzPct val="110000"/>
            </a:pPr>
            <a:r>
              <a:rPr lang="en-US" sz="1400" dirty="0"/>
              <a:t>Assumes idealized hypsometry for all glaciers</a:t>
            </a:r>
          </a:p>
          <a:p>
            <a:pPr lvl="1">
              <a:buSzPct val="110000"/>
            </a:pPr>
            <a:r>
              <a:rPr lang="en-US" sz="1400" dirty="0"/>
              <a:t>Distributed</a:t>
            </a:r>
            <a:endParaRPr lang="nl-NL" sz="1400" dirty="0"/>
          </a:p>
          <a:p>
            <a:pPr marL="285750" indent="-285750">
              <a:buFont typeface="Calibri" panose="020F0502020204030204" pitchFamily="34" charset="0"/>
              <a:buChar char="•"/>
            </a:pPr>
            <a:r>
              <a:rPr lang="en-US" sz="1400" dirty="0" err="1"/>
              <a:t>dH</a:t>
            </a:r>
            <a:r>
              <a:rPr lang="en-US" sz="1400" dirty="0"/>
              <a:t> parametrization (</a:t>
            </a:r>
            <a:r>
              <a:rPr lang="en-US" sz="1400" i="1" dirty="0"/>
              <a:t>Huss et al., 2010</a:t>
            </a:r>
            <a:r>
              <a:rPr lang="en-US" sz="1400" dirty="0"/>
              <a:t>)</a:t>
            </a:r>
          </a:p>
          <a:p>
            <a:pPr lvl="1">
              <a:buSzPct val="110000"/>
            </a:pPr>
            <a:r>
              <a:rPr lang="en-US" sz="1400" dirty="0"/>
              <a:t>Requires multiple DEMs per glacier to assess</a:t>
            </a:r>
            <a:endParaRPr lang="nl-NL" sz="1400" dirty="0"/>
          </a:p>
          <a:p>
            <a:pPr marL="285750" indent="-285750">
              <a:buFont typeface="Calibri" panose="020F0502020204030204" pitchFamily="34" charset="0"/>
              <a:buChar char="•"/>
            </a:pPr>
            <a:r>
              <a:rPr lang="nl-NL" sz="1400" dirty="0"/>
              <a:t>Weertman sliding (</a:t>
            </a:r>
            <a:r>
              <a:rPr lang="nl-NL" sz="1400" i="1" dirty="0"/>
              <a:t>Immerzeel et al., 2011, 2013; Shea et al., 2015</a:t>
            </a:r>
            <a:r>
              <a:rPr lang="nl-NL" sz="1400" dirty="0"/>
              <a:t>)</a:t>
            </a:r>
          </a:p>
          <a:p>
            <a:pPr lvl="1">
              <a:buSzPct val="110000"/>
            </a:pPr>
            <a:r>
              <a:rPr lang="nl-NL" sz="1400" dirty="0" err="1"/>
              <a:t>Only</a:t>
            </a:r>
            <a:r>
              <a:rPr lang="nl-NL" sz="1400" dirty="0"/>
              <a:t> </a:t>
            </a:r>
            <a:r>
              <a:rPr lang="nl-NL" sz="1400" dirty="0" err="1"/>
              <a:t>feasible</a:t>
            </a:r>
            <a:r>
              <a:rPr lang="nl-NL" sz="1400" dirty="0"/>
              <a:t> at high </a:t>
            </a:r>
            <a:r>
              <a:rPr lang="nl-NL" sz="1400" dirty="0" err="1"/>
              <a:t>resolution</a:t>
            </a:r>
            <a:r>
              <a:rPr lang="nl-NL" sz="1400" dirty="0"/>
              <a:t> ( &lt; 100 m)</a:t>
            </a:r>
          </a:p>
          <a:p>
            <a:pPr lvl="1">
              <a:buSzPct val="110000"/>
            </a:pPr>
            <a:r>
              <a:rPr lang="nl-NL" sz="1400" dirty="0" err="1"/>
              <a:t>Ignores</a:t>
            </a:r>
            <a:r>
              <a:rPr lang="nl-NL" sz="1400" dirty="0"/>
              <a:t> </a:t>
            </a:r>
            <a:r>
              <a:rPr lang="nl-NL" sz="1400" dirty="0" err="1"/>
              <a:t>viscous</a:t>
            </a:r>
            <a:r>
              <a:rPr lang="nl-NL" sz="1400" dirty="0"/>
              <a:t> </a:t>
            </a:r>
            <a:r>
              <a:rPr lang="nl-NL" sz="1400" dirty="0" err="1"/>
              <a:t>deformation</a:t>
            </a:r>
            <a:endParaRPr lang="nl-NL" sz="1400" dirty="0"/>
          </a:p>
          <a:p>
            <a:pPr lvl="1">
              <a:buSzPct val="110000"/>
            </a:pPr>
            <a:r>
              <a:rPr lang="nl-NL" sz="1400" dirty="0" err="1"/>
              <a:t>Initial</a:t>
            </a:r>
            <a:r>
              <a:rPr lang="nl-NL" sz="1400" dirty="0"/>
              <a:t> </a:t>
            </a:r>
            <a:r>
              <a:rPr lang="nl-NL" sz="1400" dirty="0" err="1"/>
              <a:t>conditions</a:t>
            </a:r>
            <a:endParaRPr lang="nl-NL" sz="1400" dirty="0"/>
          </a:p>
          <a:p>
            <a:pPr marL="285750" indent="-285750">
              <a:buFont typeface="Calibri" panose="020F0502020204030204" pitchFamily="34" charset="0"/>
              <a:buChar char="•"/>
            </a:pPr>
            <a:r>
              <a:rPr lang="en-US" sz="1400" dirty="0"/>
              <a:t>Shallow ice approximation (</a:t>
            </a:r>
            <a:r>
              <a:rPr lang="en-US" sz="1400" i="1" dirty="0"/>
              <a:t>Rowan et al., 2015</a:t>
            </a:r>
            <a:r>
              <a:rPr lang="en-US" sz="1400" dirty="0"/>
              <a:t>)</a:t>
            </a:r>
          </a:p>
          <a:p>
            <a:pPr lvl="1">
              <a:buSzPct val="110000"/>
            </a:pPr>
            <a:r>
              <a:rPr lang="en-US" sz="1400" dirty="0"/>
              <a:t>Only feasible at high resolution </a:t>
            </a:r>
          </a:p>
          <a:p>
            <a:pPr lvl="1">
              <a:buSzPct val="110000"/>
            </a:pPr>
            <a:r>
              <a:rPr lang="en-US" sz="1400" dirty="0"/>
              <a:t>Initial conditions</a:t>
            </a:r>
          </a:p>
          <a:p>
            <a:pPr lvl="2"/>
            <a:endParaRPr lang="nl-NL" sz="1400" dirty="0"/>
          </a:p>
          <a:p>
            <a:endParaRPr lang="nl-NL" dirty="0"/>
          </a:p>
        </p:txBody>
      </p:sp>
      <p:sp>
        <p:nvSpPr>
          <p:cNvPr id="3" name="Title 2"/>
          <p:cNvSpPr>
            <a:spLocks noGrp="1"/>
          </p:cNvSpPr>
          <p:nvPr>
            <p:ph type="ctrTitle"/>
          </p:nvPr>
        </p:nvSpPr>
        <p:spPr/>
        <p:txBody>
          <a:bodyPr/>
          <a:lstStyle/>
          <a:p>
            <a:r>
              <a:rPr lang="nl-NL" dirty="0"/>
              <a:t>Overview existing models for glacier dynamics</a:t>
            </a:r>
          </a:p>
        </p:txBody>
      </p:sp>
    </p:spTree>
    <p:extLst>
      <p:ext uri="{BB962C8B-B14F-4D97-AF65-F5344CB8AC3E}">
        <p14:creationId xmlns:p14="http://schemas.microsoft.com/office/powerpoint/2010/main" val="919561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408" name="Content Placeholder 17407"/>
          <p:cNvSpPr>
            <a:spLocks noGrp="1"/>
          </p:cNvSpPr>
          <p:nvPr>
            <p:ph idx="1"/>
          </p:nvPr>
        </p:nvSpPr>
        <p:spPr>
          <a:xfrm>
            <a:off x="323528" y="843558"/>
            <a:ext cx="7632848" cy="4104456"/>
          </a:xfrm>
        </p:spPr>
        <p:txBody>
          <a:bodyPr/>
          <a:lstStyle/>
          <a:p>
            <a:r>
              <a:rPr lang="nl-NL" dirty="0"/>
              <a:t>Published in GMD (</a:t>
            </a:r>
            <a:r>
              <a:rPr lang="nl-NL" i="1" dirty="0"/>
              <a:t>Terink et al., 2015</a:t>
            </a:r>
            <a:r>
              <a:rPr lang="nl-NL" dirty="0"/>
              <a:t>)</a:t>
            </a:r>
          </a:p>
          <a:p>
            <a:r>
              <a:rPr lang="nl-NL" dirty="0"/>
              <a:t>Calculates soil-water and cryosphere processes</a:t>
            </a:r>
          </a:p>
          <a:p>
            <a:pPr marL="0" indent="0">
              <a:buNone/>
            </a:pPr>
            <a:r>
              <a:rPr lang="nl-NL" dirty="0"/>
              <a:t>       on a cell-by-cell basis</a:t>
            </a:r>
          </a:p>
          <a:p>
            <a:r>
              <a:rPr lang="nl-NL" dirty="0"/>
              <a:t>Spatially distributed</a:t>
            </a:r>
          </a:p>
          <a:p>
            <a:r>
              <a:rPr lang="nl-NL" dirty="0"/>
              <a:t>Sub-grid variability (fractional coverage)</a:t>
            </a:r>
          </a:p>
          <a:p>
            <a:r>
              <a:rPr lang="nl-NL" dirty="0"/>
              <a:t>Modular approach</a:t>
            </a:r>
          </a:p>
          <a:p>
            <a:r>
              <a:rPr lang="nl-NL" dirty="0"/>
              <a:t>Applied in several studies in the </a:t>
            </a:r>
          </a:p>
          <a:p>
            <a:pPr marL="0" indent="0">
              <a:buNone/>
            </a:pPr>
            <a:r>
              <a:rPr lang="nl-NL" dirty="0"/>
              <a:t>      Hindu Kush Himalayan region, Chile, and Africa</a:t>
            </a:r>
          </a:p>
          <a:p>
            <a:endParaRPr lang="nl-NL" dirty="0"/>
          </a:p>
        </p:txBody>
      </p:sp>
      <p:sp>
        <p:nvSpPr>
          <p:cNvPr id="31" name="Title 30"/>
          <p:cNvSpPr>
            <a:spLocks noGrp="1"/>
          </p:cNvSpPr>
          <p:nvPr>
            <p:ph type="ctrTitle"/>
          </p:nvPr>
        </p:nvSpPr>
        <p:spPr/>
        <p:txBody>
          <a:bodyPr/>
          <a:lstStyle/>
          <a:p>
            <a:r>
              <a:rPr lang="nl-NL" dirty="0"/>
              <a:t>Introduction SPHY model</a:t>
            </a:r>
          </a:p>
        </p:txBody>
      </p:sp>
      <p:sp>
        <p:nvSpPr>
          <p:cNvPr id="2" name="TextBox 1"/>
          <p:cNvSpPr txBox="1"/>
          <p:nvPr/>
        </p:nvSpPr>
        <p:spPr>
          <a:xfrm>
            <a:off x="251520" y="4659982"/>
            <a:ext cx="8050602" cy="200055"/>
          </a:xfrm>
          <a:prstGeom prst="rect">
            <a:avLst/>
          </a:prstGeom>
          <a:noFill/>
        </p:spPr>
        <p:txBody>
          <a:bodyPr wrap="none" rtlCol="0">
            <a:spAutoFit/>
          </a:bodyPr>
          <a:lstStyle/>
          <a:p>
            <a:r>
              <a:rPr lang="nl-NL" sz="700" i="1" dirty="0"/>
              <a:t>Terink, W., Lutz, A. F., Simons, G. W. H., Immerzeel, W. W., and Droogers, P.: SPHY v2.0: Spatial Processes in HYdrology, Geosci. Model Dev., 8, 2009-2034, doi:10.5194/gmd-8-2009-2015, 2015.</a:t>
            </a: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4320" y="267494"/>
            <a:ext cx="2888160" cy="374441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596336" y="4030174"/>
            <a:ext cx="1146468" cy="261610"/>
          </a:xfrm>
          <a:prstGeom prst="rect">
            <a:avLst/>
          </a:prstGeom>
          <a:noFill/>
        </p:spPr>
        <p:txBody>
          <a:bodyPr wrap="none" rtlCol="0">
            <a:spAutoFit/>
          </a:bodyPr>
          <a:lstStyle/>
          <a:p>
            <a:r>
              <a:rPr lang="nl-NL" sz="1100" i="1" dirty="0"/>
              <a:t>Lutz et al. 2014</a:t>
            </a:r>
          </a:p>
        </p:txBody>
      </p:sp>
      <p:sp>
        <p:nvSpPr>
          <p:cNvPr id="8" name="TextBox 7"/>
          <p:cNvSpPr txBox="1"/>
          <p:nvPr/>
        </p:nvSpPr>
        <p:spPr>
          <a:xfrm>
            <a:off x="251520" y="4803998"/>
            <a:ext cx="8424936" cy="307777"/>
          </a:xfrm>
          <a:prstGeom prst="rect">
            <a:avLst/>
          </a:prstGeom>
          <a:noFill/>
        </p:spPr>
        <p:txBody>
          <a:bodyPr wrap="square" rtlCol="0">
            <a:spAutoFit/>
          </a:bodyPr>
          <a:lstStyle/>
          <a:p>
            <a:r>
              <a:rPr lang="nl-NL" sz="700" i="1" dirty="0"/>
              <a:t>Lutz, A. F., Immerzeel, W. W., Shrestha, A. B., and Bierkens, M. F. P.: Consistent increase in High Asia’s runoff due to increasing glacier melt and precipitation, Nature Climate Change, 4, 587–592, doi:10.1038/nclimate2237, 2014.</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nl-NL" dirty="0"/>
              <a:t>Current SPHY model glacier module</a:t>
            </a:r>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520" y="755722"/>
            <a:ext cx="4176464" cy="4288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4450860" y="1131590"/>
            <a:ext cx="4572000" cy="3395801"/>
          </a:xfrm>
          <a:prstGeom prst="rect">
            <a:avLst/>
          </a:prstGeom>
        </p:spPr>
        <p:txBody>
          <a:bodyPr>
            <a:spAutoFit/>
          </a:bodyPr>
          <a:lstStyle/>
          <a:p>
            <a:pPr marL="342900" indent="-342900">
              <a:spcBef>
                <a:spcPts val="400"/>
              </a:spcBef>
              <a:buClr>
                <a:srgbClr val="7A9724"/>
              </a:buClr>
              <a:buSzPct val="110000"/>
              <a:buFont typeface="Calibri" panose="020F0502020204030204" pitchFamily="34" charset="0"/>
              <a:buChar char="&gt;"/>
            </a:pPr>
            <a:r>
              <a:rPr lang="en-US" sz="1800" dirty="0">
                <a:solidFill>
                  <a:schemeClr val="tx1">
                    <a:lumMod val="75000"/>
                    <a:lumOff val="25000"/>
                  </a:schemeClr>
                </a:solidFill>
                <a:latin typeface="+mn-lt"/>
                <a:ea typeface="+mn-ea"/>
                <a:cs typeface="+mn-cs"/>
              </a:rPr>
              <a:t>Glaciers are implemented as a fixed mass generating glacier melt using a degree day factor</a:t>
            </a:r>
          </a:p>
          <a:p>
            <a:pPr marL="342900" indent="-342900">
              <a:spcBef>
                <a:spcPts val="400"/>
              </a:spcBef>
              <a:buClr>
                <a:srgbClr val="7A9724"/>
              </a:buClr>
              <a:buSzPct val="110000"/>
              <a:buFont typeface="Calibri" panose="020F0502020204030204" pitchFamily="34" charset="0"/>
              <a:buChar char="&gt;"/>
            </a:pPr>
            <a:r>
              <a:rPr lang="en-US" sz="1800" dirty="0">
                <a:solidFill>
                  <a:schemeClr val="tx1">
                    <a:lumMod val="75000"/>
                    <a:lumOff val="25000"/>
                  </a:schemeClr>
                </a:solidFill>
                <a:latin typeface="+mn-lt"/>
                <a:ea typeface="+mn-ea"/>
                <a:cs typeface="+mn-cs"/>
              </a:rPr>
              <a:t>Rainfall on the glacier is not taken into account, and needs to be corrected for as a pre-processing step</a:t>
            </a:r>
          </a:p>
          <a:p>
            <a:pPr marL="342900" indent="-342900">
              <a:spcBef>
                <a:spcPts val="400"/>
              </a:spcBef>
              <a:buClr>
                <a:srgbClr val="7A9724"/>
              </a:buClr>
              <a:buSzPct val="110000"/>
              <a:buFont typeface="Calibri" panose="020F0502020204030204" pitchFamily="34" charset="0"/>
              <a:buChar char="&gt;"/>
            </a:pPr>
            <a:r>
              <a:rPr lang="en-US" sz="1800" dirty="0">
                <a:solidFill>
                  <a:schemeClr val="tx1">
                    <a:lumMod val="75000"/>
                    <a:lumOff val="25000"/>
                  </a:schemeClr>
                </a:solidFill>
                <a:latin typeface="+mn-lt"/>
                <a:ea typeface="+mn-ea"/>
                <a:cs typeface="+mn-cs"/>
              </a:rPr>
              <a:t>Snowfall, accumulation of snow, and snow melt is not taken into account</a:t>
            </a:r>
          </a:p>
          <a:p>
            <a:pPr marL="342900" indent="-342900">
              <a:spcBef>
                <a:spcPts val="400"/>
              </a:spcBef>
              <a:buClr>
                <a:srgbClr val="7A9724"/>
              </a:buClr>
              <a:buSzPct val="110000"/>
              <a:buFont typeface="Calibri" panose="020F0502020204030204" pitchFamily="34" charset="0"/>
              <a:buChar char="&gt;"/>
            </a:pPr>
            <a:r>
              <a:rPr lang="en-US" sz="1800" dirty="0">
                <a:solidFill>
                  <a:schemeClr val="tx1">
                    <a:lumMod val="75000"/>
                    <a:lumOff val="25000"/>
                  </a:schemeClr>
                </a:solidFill>
                <a:latin typeface="+mn-lt"/>
                <a:ea typeface="+mn-ea"/>
                <a:cs typeface="+mn-cs"/>
              </a:rPr>
              <a:t>Thus:</a:t>
            </a:r>
          </a:p>
          <a:p>
            <a:pPr marL="800100" lvl="1" indent="-342900">
              <a:spcBef>
                <a:spcPts val="400"/>
              </a:spcBef>
              <a:buClr>
                <a:srgbClr val="7A9724"/>
              </a:buClr>
              <a:buSzPct val="110000"/>
              <a:buFont typeface="Calibri" panose="020F0502020204030204" pitchFamily="34" charset="0"/>
              <a:buChar char="&gt;"/>
            </a:pPr>
            <a:r>
              <a:rPr lang="en-US" sz="1800" i="1" dirty="0">
                <a:solidFill>
                  <a:schemeClr val="tx1">
                    <a:lumMod val="75000"/>
                    <a:lumOff val="25000"/>
                  </a:schemeClr>
                </a:solidFill>
                <a:latin typeface="+mn-lt"/>
                <a:ea typeface="+mn-ea"/>
                <a:cs typeface="+mn-cs"/>
              </a:rPr>
              <a:t>Not mass conserving</a:t>
            </a:r>
          </a:p>
          <a:p>
            <a:pPr marL="800100" lvl="1" indent="-342900">
              <a:spcBef>
                <a:spcPts val="400"/>
              </a:spcBef>
              <a:buClr>
                <a:srgbClr val="7A9724"/>
              </a:buClr>
              <a:buSzPct val="110000"/>
              <a:buFont typeface="Calibri" panose="020F0502020204030204" pitchFamily="34" charset="0"/>
              <a:buChar char="&gt;"/>
            </a:pPr>
            <a:r>
              <a:rPr lang="en-US" sz="1800" i="1" dirty="0">
                <a:solidFill>
                  <a:schemeClr val="tx1">
                    <a:lumMod val="75000"/>
                    <a:lumOff val="25000"/>
                  </a:schemeClr>
                </a:solidFill>
                <a:latin typeface="+mn-lt"/>
                <a:ea typeface="+mn-ea"/>
                <a:cs typeface="+mn-cs"/>
              </a:rPr>
              <a:t>No ice redistribution</a:t>
            </a:r>
          </a:p>
        </p:txBody>
      </p:sp>
      <p:sp>
        <p:nvSpPr>
          <p:cNvPr id="2" name="Rectangle 1"/>
          <p:cNvSpPr/>
          <p:nvPr/>
        </p:nvSpPr>
        <p:spPr>
          <a:xfrm>
            <a:off x="395536" y="1352006"/>
            <a:ext cx="1152128" cy="28083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2687312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1" name="Title 30"/>
          <p:cNvSpPr>
            <a:spLocks noGrp="1"/>
          </p:cNvSpPr>
          <p:nvPr>
            <p:ph type="ctrTitle"/>
          </p:nvPr>
        </p:nvSpPr>
        <p:spPr/>
        <p:txBody>
          <a:bodyPr/>
          <a:lstStyle/>
          <a:p>
            <a:r>
              <a:rPr lang="nl-NL" dirty="0"/>
              <a:t>Improved glacier module: mass conserving</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2280" y="925509"/>
            <a:ext cx="5400000" cy="3950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05067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nl-NL" dirty="0"/>
              <a:t>Improved </a:t>
            </a:r>
            <a:r>
              <a:rPr lang="nl-NL"/>
              <a:t>glacier module: mass conserving</a:t>
            </a:r>
            <a:endParaRPr lang="nl-NL" dirty="0"/>
          </a:p>
        </p:txBody>
      </p:sp>
      <p:pic>
        <p:nvPicPr>
          <p:cNvPr id="5122" name="Picture 2"/>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16849"/>
          <a:stretch/>
        </p:blipFill>
        <p:spPr bwMode="auto">
          <a:xfrm>
            <a:off x="611560" y="1131590"/>
            <a:ext cx="2520000" cy="181665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16702"/>
          <a:stretch/>
        </p:blipFill>
        <p:spPr bwMode="auto">
          <a:xfrm>
            <a:off x="611560" y="3147814"/>
            <a:ext cx="2520000" cy="181303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rotWithShape="1">
          <a:blip r:embed="rId5">
            <a:extLst>
              <a:ext uri="{28A0092B-C50C-407E-A947-70E740481C1C}">
                <a14:useLocalDpi xmlns:a14="http://schemas.microsoft.com/office/drawing/2010/main" val="0"/>
              </a:ext>
            </a:extLst>
          </a:blip>
          <a:srcRect r="25437"/>
          <a:stretch/>
        </p:blipFill>
        <p:spPr bwMode="auto">
          <a:xfrm>
            <a:off x="3189477" y="3147814"/>
            <a:ext cx="1080000" cy="124464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rotWithShape="1">
          <a:blip r:embed="rId6">
            <a:extLst>
              <a:ext uri="{28A0092B-C50C-407E-A947-70E740481C1C}">
                <a14:useLocalDpi xmlns:a14="http://schemas.microsoft.com/office/drawing/2010/main" val="0"/>
              </a:ext>
            </a:extLst>
          </a:blip>
          <a:srcRect r="24965"/>
          <a:stretch/>
        </p:blipFill>
        <p:spPr bwMode="auto">
          <a:xfrm>
            <a:off x="3189477" y="1145573"/>
            <a:ext cx="1080000" cy="1236811"/>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748108" y="843558"/>
            <a:ext cx="2239716" cy="276999"/>
          </a:xfrm>
          <a:prstGeom prst="rect">
            <a:avLst/>
          </a:prstGeom>
          <a:noFill/>
        </p:spPr>
        <p:txBody>
          <a:bodyPr wrap="none" rtlCol="0">
            <a:spAutoFit/>
          </a:bodyPr>
          <a:lstStyle/>
          <a:p>
            <a:r>
              <a:rPr lang="nl-NL" sz="1200" dirty="0"/>
              <a:t>Model resolution: 250 x 250 m</a:t>
            </a:r>
          </a:p>
        </p:txBody>
      </p:sp>
      <p:sp>
        <p:nvSpPr>
          <p:cNvPr id="10" name="TextBox 9"/>
          <p:cNvSpPr txBox="1"/>
          <p:nvPr/>
        </p:nvSpPr>
        <p:spPr>
          <a:xfrm>
            <a:off x="4427984" y="1347614"/>
            <a:ext cx="4608512" cy="3026470"/>
          </a:xfrm>
          <a:prstGeom prst="rect">
            <a:avLst/>
          </a:prstGeom>
          <a:noFill/>
          <a:ln>
            <a:solidFill>
              <a:schemeClr val="tx1">
                <a:alpha val="46000"/>
              </a:schemeClr>
            </a:solidFill>
          </a:ln>
        </p:spPr>
        <p:txBody>
          <a:bodyPr wrap="square" rtlCol="0">
            <a:spAutoFit/>
          </a:bodyPr>
          <a:lstStyle/>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UID = unique combination of model cell ID and glacier ID</a:t>
            </a:r>
          </a:p>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Distinction between debris and debris-free</a:t>
            </a:r>
          </a:p>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Temperature lapsed to glacier elevation within a cell (monthly lapse rates)</a:t>
            </a:r>
          </a:p>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Taking into account snow and rain on the glacier</a:t>
            </a:r>
          </a:p>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Melt rates adapt based on the presence of a dynamic snow pack (first snow, then glacier)</a:t>
            </a:r>
          </a:p>
          <a:p>
            <a:pPr marL="342900" indent="-342900">
              <a:spcBef>
                <a:spcPts val="400"/>
              </a:spcBef>
              <a:buClr>
                <a:srgbClr val="7A9724"/>
              </a:buClr>
              <a:buSzPct val="110000"/>
              <a:buFont typeface="Calibri" panose="020F0502020204030204" pitchFamily="34" charset="0"/>
              <a:buChar char="&gt;"/>
            </a:pPr>
            <a:r>
              <a:rPr lang="en-US" sz="1600" dirty="0">
                <a:solidFill>
                  <a:schemeClr val="tx1">
                    <a:lumMod val="75000"/>
                    <a:lumOff val="25000"/>
                  </a:schemeClr>
                </a:solidFill>
                <a:latin typeface="+mn-lt"/>
                <a:ea typeface="+mn-ea"/>
                <a:cs typeface="+mn-cs"/>
              </a:rPr>
              <a:t>Glacier mass balance for each glacier in maintained –&gt; mass conserving</a:t>
            </a:r>
          </a:p>
          <a:p>
            <a:endParaRPr lang="nl-NL" sz="1400" dirty="0"/>
          </a:p>
        </p:txBody>
      </p:sp>
    </p:spTree>
    <p:extLst>
      <p:ext uri="{BB962C8B-B14F-4D97-AF65-F5344CB8AC3E}">
        <p14:creationId xmlns:p14="http://schemas.microsoft.com/office/powerpoint/2010/main" val="3940965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nl-NL" dirty="0"/>
              <a:t>Initial ice thickness (Glaptop2 (</a:t>
            </a:r>
            <a:r>
              <a:rPr lang="nl-NL" i="1" dirty="0"/>
              <a:t>Frey et al., 2014; Linsbauer et al., 2015</a:t>
            </a:r>
            <a:r>
              <a:rPr lang="nl-NL" dirty="0"/>
              <a:t>)</a:t>
            </a:r>
          </a:p>
          <a:p>
            <a:r>
              <a:rPr lang="nl-NL" dirty="0"/>
              <a:t>Ice redistribution calculated at end of hydrological year</a:t>
            </a:r>
          </a:p>
          <a:p>
            <a:r>
              <a:rPr lang="nl-NL" dirty="0"/>
              <a:t>Only redistribution if total glacier mass balance is negative</a:t>
            </a:r>
          </a:p>
          <a:p>
            <a:r>
              <a:rPr lang="nl-NL" dirty="0"/>
              <a:t>Accumulated mass is redistributed over ablation UIDs according to ice volume distribution</a:t>
            </a:r>
          </a:p>
          <a:p>
            <a:pPr marL="0" indent="0">
              <a:buNone/>
            </a:pPr>
            <a:endParaRPr lang="nl-NL" dirty="0"/>
          </a:p>
          <a:p>
            <a:endParaRPr lang="nl-NL" dirty="0"/>
          </a:p>
        </p:txBody>
      </p:sp>
      <p:sp>
        <p:nvSpPr>
          <p:cNvPr id="3" name="Title 2"/>
          <p:cNvSpPr>
            <a:spLocks noGrp="1"/>
          </p:cNvSpPr>
          <p:nvPr>
            <p:ph type="ctrTitle"/>
          </p:nvPr>
        </p:nvSpPr>
        <p:spPr/>
        <p:txBody>
          <a:bodyPr/>
          <a:lstStyle/>
          <a:p>
            <a:r>
              <a:rPr lang="nl-NL" dirty="0"/>
              <a:t>Improved glacier module: ice redistribution</a:t>
            </a:r>
          </a:p>
        </p:txBody>
      </p:sp>
      <p:pic>
        <p:nvPicPr>
          <p:cNvPr id="4" name="Picture 1" descr="image00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55976" y="2499742"/>
            <a:ext cx="3744016" cy="2490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73079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408" name="Content Placeholder 17407"/>
          <p:cNvSpPr>
            <a:spLocks noGrp="1"/>
          </p:cNvSpPr>
          <p:nvPr>
            <p:ph idx="1"/>
          </p:nvPr>
        </p:nvSpPr>
        <p:spPr/>
        <p:txBody>
          <a:bodyPr/>
          <a:lstStyle/>
          <a:p>
            <a:r>
              <a:rPr lang="nl-NL" dirty="0"/>
              <a:t>Observations:</a:t>
            </a:r>
          </a:p>
          <a:p>
            <a:pPr lvl="1"/>
            <a:r>
              <a:rPr lang="nl-NL" dirty="0"/>
              <a:t>6 precipitation stations</a:t>
            </a:r>
          </a:p>
          <a:p>
            <a:pPr lvl="1"/>
            <a:r>
              <a:rPr lang="nl-NL" dirty="0"/>
              <a:t>3 temperature stations</a:t>
            </a:r>
          </a:p>
          <a:p>
            <a:pPr lvl="1"/>
            <a:r>
              <a:rPr lang="nl-NL" dirty="0"/>
              <a:t>2 discharge stations</a:t>
            </a:r>
          </a:p>
          <a:p>
            <a:r>
              <a:rPr lang="nl-NL" dirty="0"/>
              <a:t>Reference data set:</a:t>
            </a:r>
          </a:p>
          <a:p>
            <a:pPr lvl="1"/>
            <a:r>
              <a:rPr lang="nl-NL" dirty="0"/>
              <a:t>Corrected WFDEI (5 km) 1981-2010 (</a:t>
            </a:r>
            <a:r>
              <a:rPr lang="en-US" i="1" dirty="0"/>
              <a:t>Lutz and Immerzeel, 2015</a:t>
            </a:r>
            <a:r>
              <a:rPr lang="nl-NL" dirty="0"/>
              <a:t>)</a:t>
            </a:r>
          </a:p>
          <a:p>
            <a:r>
              <a:rPr lang="nl-NL" dirty="0"/>
              <a:t>Bias correction:</a:t>
            </a:r>
          </a:p>
          <a:p>
            <a:pPr lvl="1"/>
            <a:r>
              <a:rPr lang="nl-NL" dirty="0"/>
              <a:t>Temperature: mean and standard deviation (</a:t>
            </a:r>
            <a:r>
              <a:rPr lang="nl-NL" i="1" dirty="0"/>
              <a:t>Terink et al., 2010</a:t>
            </a:r>
            <a:r>
              <a:rPr lang="nl-NL" dirty="0"/>
              <a:t>)</a:t>
            </a:r>
          </a:p>
          <a:p>
            <a:pPr lvl="1"/>
            <a:r>
              <a:rPr lang="nl-NL" dirty="0"/>
              <a:t>Precipitation: mean</a:t>
            </a:r>
          </a:p>
          <a:p>
            <a:r>
              <a:rPr lang="nl-NL" dirty="0"/>
              <a:t>Calibration (2000-2009):</a:t>
            </a:r>
          </a:p>
          <a:p>
            <a:pPr lvl="1"/>
            <a:r>
              <a:rPr lang="nl-NL" dirty="0"/>
              <a:t>10-year average glacier mass balance (-380 mm/year) (</a:t>
            </a:r>
            <a:r>
              <a:rPr lang="en-US" i="1" dirty="0" err="1"/>
              <a:t>Kääb</a:t>
            </a:r>
            <a:r>
              <a:rPr lang="en-US" i="1" dirty="0"/>
              <a:t> et al. 2015</a:t>
            </a:r>
            <a:r>
              <a:rPr lang="nl-NL" dirty="0"/>
              <a:t>)</a:t>
            </a:r>
          </a:p>
          <a:p>
            <a:pPr lvl="1"/>
            <a:r>
              <a:rPr lang="nl-NL" dirty="0"/>
              <a:t>River discharge</a:t>
            </a:r>
          </a:p>
          <a:p>
            <a:endParaRPr lang="nl-NL" dirty="0"/>
          </a:p>
        </p:txBody>
      </p:sp>
      <p:sp>
        <p:nvSpPr>
          <p:cNvPr id="31" name="Title 30"/>
          <p:cNvSpPr>
            <a:spLocks noGrp="1"/>
          </p:cNvSpPr>
          <p:nvPr>
            <p:ph type="ctrTitle"/>
          </p:nvPr>
        </p:nvSpPr>
        <p:spPr/>
        <p:txBody>
          <a:bodyPr/>
          <a:lstStyle/>
          <a:p>
            <a:r>
              <a:rPr lang="nl-NL" dirty="0"/>
              <a:t>Tamakoshi River Basin: forcing and calibration</a:t>
            </a:r>
          </a:p>
        </p:txBody>
      </p:sp>
    </p:spTree>
    <p:extLst>
      <p:ext uri="{BB962C8B-B14F-4D97-AF65-F5344CB8AC3E}">
        <p14:creationId xmlns:p14="http://schemas.microsoft.com/office/powerpoint/2010/main" val="3394856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6732" t="3054" r="8589" b="1750"/>
          <a:stretch/>
        </p:blipFill>
        <p:spPr>
          <a:xfrm>
            <a:off x="467544" y="267493"/>
            <a:ext cx="6840760" cy="3846377"/>
          </a:xfrm>
        </p:spPr>
      </p:pic>
      <p:sp>
        <p:nvSpPr>
          <p:cNvPr id="2" name="TextBox 1"/>
          <p:cNvSpPr txBox="1"/>
          <p:nvPr/>
        </p:nvSpPr>
        <p:spPr>
          <a:xfrm>
            <a:off x="2699792" y="4357141"/>
            <a:ext cx="2547492" cy="461665"/>
          </a:xfrm>
          <a:prstGeom prst="rect">
            <a:avLst/>
          </a:prstGeom>
          <a:noFill/>
        </p:spPr>
        <p:txBody>
          <a:bodyPr wrap="none" rtlCol="0">
            <a:spAutoFit/>
          </a:bodyPr>
          <a:lstStyle/>
          <a:p>
            <a:r>
              <a:rPr lang="nl-NL" dirty="0"/>
              <a:t>dS = -391 mm y</a:t>
            </a:r>
            <a:r>
              <a:rPr lang="nl-NL" baseline="30000" dirty="0"/>
              <a:t>-1</a:t>
            </a:r>
            <a:endParaRPr lang="nl-NL" dirty="0"/>
          </a:p>
        </p:txBody>
      </p:sp>
    </p:spTree>
    <p:extLst>
      <p:ext uri="{BB962C8B-B14F-4D97-AF65-F5344CB8AC3E}">
        <p14:creationId xmlns:p14="http://schemas.microsoft.com/office/powerpoint/2010/main" val="1813717927"/>
      </p:ext>
    </p:extLst>
  </p:cSld>
  <p:clrMapOvr>
    <a:masterClrMapping/>
  </p:clrMapOvr>
</p:sld>
</file>

<file path=ppt/theme/theme1.xml><?xml version="1.0" encoding="utf-8"?>
<a:theme xmlns:a="http://schemas.openxmlformats.org/drawingml/2006/main" name="PresentationTemplate2016_16x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Template2016_16x9.potx" id="{8F341035-3160-4A31-89E6-0A9F6C7FACDA}" vid="{A9DE0DB5-72E8-4AB5-B8D0-C91C26DB48CB}"/>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PresentationTemplate2016_16x9</Template>
  <TotalTime>2546</TotalTime>
  <Words>738</Words>
  <Application>Microsoft Office PowerPoint</Application>
  <PresentationFormat>On-screen Show (16:9)</PresentationFormat>
  <Paragraphs>88</Paragraphs>
  <Slides>16</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ＭＳ Ｐゴシック</vt:lpstr>
      <vt:lpstr>Arial</vt:lpstr>
      <vt:lpstr>Calibri</vt:lpstr>
      <vt:lpstr>Wingdings</vt:lpstr>
      <vt:lpstr>PresentationTemplate2016_16x9</vt:lpstr>
      <vt:lpstr>PowerPoint Presentation</vt:lpstr>
      <vt:lpstr>Overview existing models for glacier dynamics</vt:lpstr>
      <vt:lpstr>Introduction SPHY model</vt:lpstr>
      <vt:lpstr>Current SPHY model glacier module</vt:lpstr>
      <vt:lpstr>Improved glacier module: mass conserving</vt:lpstr>
      <vt:lpstr>Improved glacier module: mass conserving</vt:lpstr>
      <vt:lpstr>Improved glacier module: ice redistribution</vt:lpstr>
      <vt:lpstr>Tamakoshi River Basin: forcing and calibration</vt:lpstr>
      <vt:lpstr>PowerPoint Presentation</vt:lpstr>
      <vt:lpstr>PowerPoint Presentation</vt:lpstr>
      <vt:lpstr>PowerPoint Presentation</vt:lpstr>
      <vt:lpstr>PowerPoint Presentation</vt:lpstr>
      <vt:lpstr>PowerPoint Presentation</vt:lpstr>
      <vt:lpstr>PowerPoint Presentation</vt:lpstr>
      <vt:lpstr>Conclusions and shortcomings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wilco</dc:creator>
  <cp:lastModifiedBy>Wilco Terink</cp:lastModifiedBy>
  <cp:revision>101</cp:revision>
  <dcterms:created xsi:type="dcterms:W3CDTF">2016-11-17T12:51:38Z</dcterms:created>
  <dcterms:modified xsi:type="dcterms:W3CDTF">2017-12-24T10:10:14Z</dcterms:modified>
</cp:coreProperties>
</file>

<file path=docProps/thumbnail.jpeg>
</file>